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08" r:id="rId1"/>
  </p:sldMasterIdLst>
  <p:notesMasterIdLst>
    <p:notesMasterId r:id="rId36"/>
  </p:notesMasterIdLst>
  <p:sldIdLst>
    <p:sldId id="256" r:id="rId2"/>
    <p:sldId id="292" r:id="rId3"/>
    <p:sldId id="293" r:id="rId4"/>
    <p:sldId id="295" r:id="rId5"/>
    <p:sldId id="320" r:id="rId6"/>
    <p:sldId id="314" r:id="rId7"/>
    <p:sldId id="324" r:id="rId8"/>
    <p:sldId id="315" r:id="rId9"/>
    <p:sldId id="321" r:id="rId10"/>
    <p:sldId id="325" r:id="rId11"/>
    <p:sldId id="317" r:id="rId12"/>
    <p:sldId id="288" r:id="rId13"/>
    <p:sldId id="322" r:id="rId14"/>
    <p:sldId id="313" r:id="rId15"/>
    <p:sldId id="316" r:id="rId16"/>
    <p:sldId id="323" r:id="rId17"/>
    <p:sldId id="258" r:id="rId18"/>
    <p:sldId id="291" r:id="rId19"/>
    <p:sldId id="296" r:id="rId20"/>
    <p:sldId id="304" r:id="rId21"/>
    <p:sldId id="297" r:id="rId22"/>
    <p:sldId id="298" r:id="rId23"/>
    <p:sldId id="299" r:id="rId24"/>
    <p:sldId id="300" r:id="rId25"/>
    <p:sldId id="301" r:id="rId26"/>
    <p:sldId id="302" r:id="rId27"/>
    <p:sldId id="303" r:id="rId28"/>
    <p:sldId id="305" r:id="rId29"/>
    <p:sldId id="311" r:id="rId30"/>
    <p:sldId id="306" r:id="rId31"/>
    <p:sldId id="307" r:id="rId32"/>
    <p:sldId id="308" r:id="rId33"/>
    <p:sldId id="309" r:id="rId34"/>
    <p:sldId id="312" r:id="rId3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65" autoAdjust="0"/>
    <p:restoredTop sz="88138" autoAdjust="0"/>
  </p:normalViewPr>
  <p:slideViewPr>
    <p:cSldViewPr snapToGrid="0">
      <p:cViewPr varScale="1">
        <p:scale>
          <a:sx n="81" d="100"/>
          <a:sy n="81" d="100"/>
        </p:scale>
        <p:origin x="120" y="498"/>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66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4B0B89-0540-4253-AD70-DE09ABE48269}" type="datetimeFigureOut">
              <a:rPr lang="en-US" smtClean="0"/>
              <a:t>5/3/2018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7C7B397-A51A-434B-9D8E-A5E1A235EF02}" type="slidenum">
              <a:rPr lang="en-US" smtClean="0"/>
              <a:t>‹#›</a:t>
            </a:fld>
            <a:endParaRPr lang="en-US"/>
          </a:p>
        </p:txBody>
      </p:sp>
    </p:spTree>
    <p:extLst>
      <p:ext uri="{BB962C8B-B14F-4D97-AF65-F5344CB8AC3E}">
        <p14:creationId xmlns:p14="http://schemas.microsoft.com/office/powerpoint/2010/main" val="18771051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effectLst/>
                <a:latin typeface="+mn-lt"/>
                <a:ea typeface="+mn-ea"/>
                <a:cs typeface="+mn-cs"/>
              </a:rPr>
              <a:t>Bishop, Skyler, Allison, Sophie (Kinder PTP Kids)</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7C7B397-A51A-434B-9D8E-A5E1A235EF02}" type="slidenum">
              <a:rPr lang="en-US" smtClean="0"/>
              <a:t>11</a:t>
            </a:fld>
            <a:endParaRPr lang="en-US"/>
          </a:p>
        </p:txBody>
      </p:sp>
    </p:spTree>
    <p:extLst>
      <p:ext uri="{BB962C8B-B14F-4D97-AF65-F5344CB8AC3E}">
        <p14:creationId xmlns:p14="http://schemas.microsoft.com/office/powerpoint/2010/main" val="12223544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Administrators</a:t>
            </a:r>
            <a:r>
              <a:rPr lang="en-US" baseline="0" dirty="0" smtClean="0"/>
              <a:t> share</a:t>
            </a:r>
            <a:endParaRPr lang="en-US" dirty="0"/>
          </a:p>
        </p:txBody>
      </p:sp>
      <p:sp>
        <p:nvSpPr>
          <p:cNvPr id="4" name="Slide Number Placeholder 3"/>
          <p:cNvSpPr>
            <a:spLocks noGrp="1"/>
          </p:cNvSpPr>
          <p:nvPr>
            <p:ph type="sldNum" sz="quarter" idx="10"/>
          </p:nvPr>
        </p:nvSpPr>
        <p:spPr/>
        <p:txBody>
          <a:bodyPr/>
          <a:lstStyle/>
          <a:p>
            <a:fld id="{F7C7B397-A51A-434B-9D8E-A5E1A235EF02}" type="slidenum">
              <a:rPr lang="en-US" smtClean="0"/>
              <a:t>20</a:t>
            </a:fld>
            <a:endParaRPr lang="en-US"/>
          </a:p>
        </p:txBody>
      </p:sp>
    </p:spTree>
    <p:extLst>
      <p:ext uri="{BB962C8B-B14F-4D97-AF65-F5344CB8AC3E}">
        <p14:creationId xmlns:p14="http://schemas.microsoft.com/office/powerpoint/2010/main" val="39409231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Large tablets and markers</a:t>
            </a:r>
            <a:endParaRPr lang="en-US" dirty="0"/>
          </a:p>
        </p:txBody>
      </p:sp>
      <p:sp>
        <p:nvSpPr>
          <p:cNvPr id="4" name="Slide Number Placeholder 3"/>
          <p:cNvSpPr>
            <a:spLocks noGrp="1"/>
          </p:cNvSpPr>
          <p:nvPr>
            <p:ph type="sldNum" sz="quarter" idx="10"/>
          </p:nvPr>
        </p:nvSpPr>
        <p:spPr/>
        <p:txBody>
          <a:bodyPr/>
          <a:lstStyle/>
          <a:p>
            <a:fld id="{F7C7B397-A51A-434B-9D8E-A5E1A235EF02}" type="slidenum">
              <a:rPr lang="en-US" smtClean="0"/>
              <a:t>21</a:t>
            </a:fld>
            <a:endParaRPr lang="en-US"/>
          </a:p>
        </p:txBody>
      </p:sp>
    </p:spTree>
    <p:extLst>
      <p:ext uri="{BB962C8B-B14F-4D97-AF65-F5344CB8AC3E}">
        <p14:creationId xmlns:p14="http://schemas.microsoft.com/office/powerpoint/2010/main" val="23225160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-universal</a:t>
            </a:r>
            <a:r>
              <a:rPr lang="en-US" baseline="0" dirty="0" smtClean="0"/>
              <a:t> screening	-nontraditional identification		- local norms</a:t>
            </a:r>
          </a:p>
          <a:p>
            <a:pPr marL="0" indent="0">
              <a:buFontTx/>
              <a:buNone/>
            </a:pPr>
            <a:r>
              <a:rPr lang="en-US" baseline="0" dirty="0" smtClean="0"/>
              <a:t>-</a:t>
            </a:r>
            <a:r>
              <a:rPr lang="en-US" baseline="0" smtClean="0"/>
              <a:t>eesponse</a:t>
            </a:r>
            <a:r>
              <a:rPr lang="en-US" baseline="0" dirty="0" smtClean="0"/>
              <a:t> lessons	- cluster grouping is foundational (philosophical and practically)</a:t>
            </a:r>
          </a:p>
          <a:p>
            <a:pPr marL="0" indent="0">
              <a:buFontTx/>
              <a:buNone/>
            </a:pPr>
            <a:r>
              <a:rPr lang="en-US" baseline="0" dirty="0" smtClean="0"/>
              <a:t>-differentiation	-ongoing professional learning	-continuity builds expertise</a:t>
            </a:r>
            <a:endParaRPr lang="en-US" dirty="0"/>
          </a:p>
        </p:txBody>
      </p:sp>
      <p:sp>
        <p:nvSpPr>
          <p:cNvPr id="4" name="Slide Number Placeholder 3"/>
          <p:cNvSpPr>
            <a:spLocks noGrp="1"/>
          </p:cNvSpPr>
          <p:nvPr>
            <p:ph type="sldNum" sz="quarter" idx="10"/>
          </p:nvPr>
        </p:nvSpPr>
        <p:spPr/>
        <p:txBody>
          <a:bodyPr/>
          <a:lstStyle/>
          <a:p>
            <a:fld id="{F7C7B397-A51A-434B-9D8E-A5E1A235EF02}" type="slidenum">
              <a:rPr lang="en-US" smtClean="0"/>
              <a:t>22</a:t>
            </a:fld>
            <a:endParaRPr lang="en-US"/>
          </a:p>
        </p:txBody>
      </p:sp>
    </p:spTree>
    <p:extLst>
      <p:ext uri="{BB962C8B-B14F-4D97-AF65-F5344CB8AC3E}">
        <p14:creationId xmlns:p14="http://schemas.microsoft.com/office/powerpoint/2010/main" val="17500796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Work in school groups or small groups to develop</a:t>
            </a:r>
            <a:r>
              <a:rPr lang="en-US" baseline="0" dirty="0" smtClean="0"/>
              <a:t> plan</a:t>
            </a:r>
            <a:endParaRPr lang="en-US" dirty="0"/>
          </a:p>
        </p:txBody>
      </p:sp>
      <p:sp>
        <p:nvSpPr>
          <p:cNvPr id="4" name="Slide Number Placeholder 3"/>
          <p:cNvSpPr>
            <a:spLocks noGrp="1"/>
          </p:cNvSpPr>
          <p:nvPr>
            <p:ph type="sldNum" sz="quarter" idx="10"/>
          </p:nvPr>
        </p:nvSpPr>
        <p:spPr/>
        <p:txBody>
          <a:bodyPr/>
          <a:lstStyle/>
          <a:p>
            <a:fld id="{F7C7B397-A51A-434B-9D8E-A5E1A235EF02}" type="slidenum">
              <a:rPr lang="en-US" smtClean="0"/>
              <a:t>26</a:t>
            </a:fld>
            <a:endParaRPr lang="en-US"/>
          </a:p>
        </p:txBody>
      </p:sp>
    </p:spTree>
    <p:extLst>
      <p:ext uri="{BB962C8B-B14F-4D97-AF65-F5344CB8AC3E}">
        <p14:creationId xmlns:p14="http://schemas.microsoft.com/office/powerpoint/2010/main" val="4029551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C7B397-A51A-434B-9D8E-A5E1A235EF02}" type="slidenum">
              <a:rPr lang="en-US" smtClean="0"/>
              <a:t>27</a:t>
            </a:fld>
            <a:endParaRPr lang="en-US"/>
          </a:p>
        </p:txBody>
      </p:sp>
    </p:spTree>
    <p:extLst>
      <p:ext uri="{BB962C8B-B14F-4D97-AF65-F5344CB8AC3E}">
        <p14:creationId xmlns:p14="http://schemas.microsoft.com/office/powerpoint/2010/main" val="31945699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Share </a:t>
            </a:r>
            <a:r>
              <a:rPr lang="en-US" smtClean="0"/>
              <a:t>if needed</a:t>
            </a:r>
            <a:endParaRPr lang="en-US"/>
          </a:p>
        </p:txBody>
      </p:sp>
      <p:sp>
        <p:nvSpPr>
          <p:cNvPr id="4" name="Slide Number Placeholder 3"/>
          <p:cNvSpPr>
            <a:spLocks noGrp="1"/>
          </p:cNvSpPr>
          <p:nvPr>
            <p:ph type="sldNum" sz="quarter" idx="10"/>
          </p:nvPr>
        </p:nvSpPr>
        <p:spPr/>
        <p:txBody>
          <a:bodyPr/>
          <a:lstStyle/>
          <a:p>
            <a:fld id="{F7C7B397-A51A-434B-9D8E-A5E1A235EF02}" type="slidenum">
              <a:rPr lang="en-US" smtClean="0"/>
              <a:t>28</a:t>
            </a:fld>
            <a:endParaRPr lang="en-US"/>
          </a:p>
        </p:txBody>
      </p:sp>
    </p:spTree>
    <p:extLst>
      <p:ext uri="{BB962C8B-B14F-4D97-AF65-F5344CB8AC3E}">
        <p14:creationId xmlns:p14="http://schemas.microsoft.com/office/powerpoint/2010/main" val="36106550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87DE6118-2437-4B30-8E3C-4D2BE6020583}" type="datetimeFigureOut">
              <a:rPr lang="en-US" smtClean="0"/>
              <a:pPr/>
              <a:t>5/3/2018</a:t>
            </a:fld>
            <a:endParaRPr lang="en-US" dirty="0"/>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69E57DC2-970A-4B3E-BB1C-7A09969E49DF}" type="slidenum">
              <a:rPr lang="en-US" smtClean="0"/>
              <a:pPr/>
              <a:t>‹#›</a:t>
            </a:fld>
            <a:endParaRPr lang="en-US" dirty="0"/>
          </a:p>
        </p:txBody>
      </p:sp>
      <p:grpSp>
        <p:nvGrpSpPr>
          <p:cNvPr id="9" name="Group 8"/>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extLst>
      <p:ext uri="{BB962C8B-B14F-4D97-AF65-F5344CB8AC3E}">
        <p14:creationId xmlns:p14="http://schemas.microsoft.com/office/powerpoint/2010/main" val="8663057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smtClean="0"/>
              <a:t>5/3/2018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smtClean="0"/>
              <a:t>‹#›</a:t>
            </a:fld>
            <a:endParaRPr lang="en-US" dirty="0"/>
          </a:p>
        </p:txBody>
      </p:sp>
    </p:spTree>
    <p:extLst>
      <p:ext uri="{BB962C8B-B14F-4D97-AF65-F5344CB8AC3E}">
        <p14:creationId xmlns:p14="http://schemas.microsoft.com/office/powerpoint/2010/main" val="11632840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smtClean="0"/>
              <a:t>5/3/2018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smtClean="0"/>
              <a:t>‹#›</a:t>
            </a:fld>
            <a:endParaRPr lang="en-US" dirty="0"/>
          </a:p>
        </p:txBody>
      </p:sp>
    </p:spTree>
    <p:extLst>
      <p:ext uri="{BB962C8B-B14F-4D97-AF65-F5344CB8AC3E}">
        <p14:creationId xmlns:p14="http://schemas.microsoft.com/office/powerpoint/2010/main" val="32538556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7DE6118-2437-4B30-8E3C-4D2BE6020583}" type="datetimeFigureOut">
              <a:rPr lang="en-US" smtClean="0"/>
              <a:t>5/3/2018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9E57DC2-970A-4B3E-BB1C-7A09969E49DF}" type="slidenum">
              <a:rPr lang="en-US" smtClean="0"/>
              <a:t>‹#›</a:t>
            </a:fld>
            <a:endParaRPr lang="en-US" dirty="0"/>
          </a:p>
        </p:txBody>
      </p:sp>
    </p:spTree>
    <p:extLst>
      <p:ext uri="{BB962C8B-B14F-4D97-AF65-F5344CB8AC3E}">
        <p14:creationId xmlns:p14="http://schemas.microsoft.com/office/powerpoint/2010/main" val="42709700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accent1"/>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87DE6118-2437-4B30-8E3C-4D2BE6020583}" type="datetimeFigureOut">
              <a:rPr lang="en-US" smtClean="0"/>
              <a:pPr/>
              <a:t>5/3/2018</a:t>
            </a:fld>
            <a:endParaRPr lang="en-US" dirty="0"/>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en-US" dirty="0"/>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69E57DC2-970A-4B3E-BB1C-7A09969E49DF}" type="slidenum">
              <a:rPr lang="en-US" smtClean="0"/>
              <a:pPr/>
              <a:t>‹#›</a:t>
            </a:fld>
            <a:endParaRPr lang="en-US" dirty="0"/>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accent1"/>
          </a:solidFill>
          <a:ln w="0">
            <a:noFill/>
            <a:prstDash val="solid"/>
            <a:round/>
            <a:headEnd/>
            <a:tailEnd/>
          </a:ln>
        </p:spPr>
      </p:sp>
    </p:spTree>
    <p:extLst>
      <p:ext uri="{BB962C8B-B14F-4D97-AF65-F5344CB8AC3E}">
        <p14:creationId xmlns:p14="http://schemas.microsoft.com/office/powerpoint/2010/main" val="3190811333"/>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7DE6118-2437-4B30-8E3C-4D2BE6020583}" type="datetimeFigureOut">
              <a:rPr lang="en-US" smtClean="0"/>
              <a:t>5/3/2018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9E57DC2-970A-4B3E-BB1C-7A09969E49DF}" type="slidenum">
              <a:rPr lang="en-US" smtClean="0"/>
              <a:t>‹#›</a:t>
            </a:fld>
            <a:endParaRPr lang="en-US" dirty="0"/>
          </a:p>
        </p:txBody>
      </p:sp>
    </p:spTree>
    <p:extLst>
      <p:ext uri="{BB962C8B-B14F-4D97-AF65-F5344CB8AC3E}">
        <p14:creationId xmlns:p14="http://schemas.microsoft.com/office/powerpoint/2010/main" val="36271969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7DE6118-2437-4B30-8E3C-4D2BE6020583}" type="datetimeFigureOut">
              <a:rPr lang="en-US" smtClean="0"/>
              <a:t>5/3/2018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9E57DC2-970A-4B3E-BB1C-7A09969E49DF}" type="slidenum">
              <a:rPr lang="en-US" smtClean="0"/>
              <a:t>‹#›</a:t>
            </a:fld>
            <a:endParaRPr lang="en-US" dirty="0"/>
          </a:p>
        </p:txBody>
      </p:sp>
    </p:spTree>
    <p:extLst>
      <p:ext uri="{BB962C8B-B14F-4D97-AF65-F5344CB8AC3E}">
        <p14:creationId xmlns:p14="http://schemas.microsoft.com/office/powerpoint/2010/main" val="19713209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87DE6118-2437-4B30-8E3C-4D2BE6020583}" type="datetimeFigureOut">
              <a:rPr lang="en-US" smtClean="0"/>
              <a:t>5/3/2018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9E57DC2-970A-4B3E-BB1C-7A09969E49DF}" type="slidenum">
              <a:rPr lang="en-US" smtClean="0"/>
              <a:t>‹#›</a:t>
            </a:fld>
            <a:endParaRPr lang="en-US" dirty="0"/>
          </a:p>
        </p:txBody>
      </p:sp>
    </p:spTree>
    <p:extLst>
      <p:ext uri="{BB962C8B-B14F-4D97-AF65-F5344CB8AC3E}">
        <p14:creationId xmlns:p14="http://schemas.microsoft.com/office/powerpoint/2010/main" val="41910977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DE6118-2437-4B30-8E3C-4D2BE6020583}" type="datetimeFigureOut">
              <a:rPr lang="en-US" smtClean="0"/>
              <a:t>5/3/2018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9E57DC2-970A-4B3E-BB1C-7A09969E49DF}" type="slidenum">
              <a:rPr lang="en-US" smtClean="0"/>
              <a:t>‹#›</a:t>
            </a:fld>
            <a:endParaRPr lang="en-US" dirty="0"/>
          </a:p>
        </p:txBody>
      </p:sp>
    </p:spTree>
    <p:extLst>
      <p:ext uri="{BB962C8B-B14F-4D97-AF65-F5344CB8AC3E}">
        <p14:creationId xmlns:p14="http://schemas.microsoft.com/office/powerpoint/2010/main" val="3088937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87DE6118-2437-4B30-8E3C-4D2BE6020583}" type="datetimeFigureOut">
              <a:rPr lang="en-US" smtClean="0"/>
              <a:pPr/>
              <a:t>5/3/2018</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smtClean="0"/>
              <a:pPr/>
              <a:t>‹#›</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3001388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87DE6118-2437-4B30-8E3C-4D2BE6020583}" type="datetimeFigureOut">
              <a:rPr lang="en-US" smtClean="0"/>
              <a:pPr/>
              <a:t>5/3/2018</a:t>
            </a:fld>
            <a:endParaRPr lang="en-US" dirty="0"/>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69E57DC2-970A-4B3E-BB1C-7A09969E49DF}" type="slidenum">
              <a:rPr lang="en-US" smtClean="0"/>
              <a:pPr/>
              <a:t>‹#›</a:t>
            </a:fld>
            <a:endParaRPr lang="en-US" dirty="0"/>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4182722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87DE6118-2437-4B30-8E3C-4D2BE6020583}" type="datetimeFigureOut">
              <a:rPr lang="en-US" smtClean="0"/>
              <a:pPr/>
              <a:t>5/3/2018</a:t>
            </a:fld>
            <a:endParaRPr lang="en-US" dirty="0"/>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en-US" dirty="0"/>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69E57DC2-970A-4B3E-BB1C-7A09969E49DF}" type="slidenum">
              <a:rPr lang="en-US" smtClean="0"/>
              <a:pPr/>
              <a:t>‹#›</a:t>
            </a:fld>
            <a:endParaRPr lang="en-US" dirty="0"/>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24709436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1.xml"/><Relationship Id="rId1" Type="http://schemas.openxmlformats.org/officeDocument/2006/relationships/video" Target="https://www.youtube.com/embed/CWsEmmiuiJQ"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hyperlink" Target="http://www.whas11.com/mobile/article/news/education/local-program-helping-to-close-the-achievement-gap/511378414"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hyperlink" Target="https://www.wku.edu/gifted/rap/professional-development.php"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96284" y="1977008"/>
            <a:ext cx="8399431" cy="2534652"/>
          </a:xfrm>
        </p:spPr>
        <p:txBody>
          <a:bodyPr>
            <a:noAutofit/>
          </a:bodyPr>
          <a:lstStyle/>
          <a:p>
            <a:r>
              <a:rPr lang="en-US" sz="6000" dirty="0" smtClean="0"/>
              <a:t>Project rap:</a:t>
            </a:r>
            <a:br>
              <a:rPr lang="en-US" sz="6000" dirty="0" smtClean="0"/>
            </a:br>
            <a:r>
              <a:rPr lang="en-US" sz="6000" dirty="0" smtClean="0"/>
              <a:t>Sustaining the vision</a:t>
            </a:r>
            <a:endParaRPr lang="en-US" sz="6000" dirty="0"/>
          </a:p>
        </p:txBody>
      </p:sp>
      <p:sp>
        <p:nvSpPr>
          <p:cNvPr id="3" name="Subtitle 2"/>
          <p:cNvSpPr>
            <a:spLocks noGrp="1"/>
          </p:cNvSpPr>
          <p:nvPr>
            <p:ph type="subTitle" idx="1"/>
          </p:nvPr>
        </p:nvSpPr>
        <p:spPr>
          <a:xfrm>
            <a:off x="6160168" y="4018548"/>
            <a:ext cx="4475747" cy="1609505"/>
          </a:xfrm>
        </p:spPr>
        <p:txBody>
          <a:bodyPr>
            <a:normAutofit/>
          </a:bodyPr>
          <a:lstStyle/>
          <a:p>
            <a:endParaRPr lang="en-US" dirty="0"/>
          </a:p>
        </p:txBody>
      </p:sp>
      <p:sp>
        <p:nvSpPr>
          <p:cNvPr id="4" name="Subtitle 2"/>
          <p:cNvSpPr txBox="1">
            <a:spLocks/>
          </p:cNvSpPr>
          <p:nvPr/>
        </p:nvSpPr>
        <p:spPr>
          <a:xfrm>
            <a:off x="1788696" y="4018548"/>
            <a:ext cx="4026568" cy="1609505"/>
          </a:xfrm>
          <a:prstGeom prst="rect">
            <a:avLst/>
          </a:prstGeom>
        </p:spPr>
        <p:txBody>
          <a:bodyPr vert="horz" lIns="91440" tIns="45720" rIns="91440" bIns="45720" rtlCol="0">
            <a:normAutofit/>
          </a:bodyPr>
          <a:lstStyle>
            <a:lvl1pPr marL="0" indent="0" algn="ctr" defTabSz="914400" rtl="0" eaLnBrk="1" latinLnBrk="0" hangingPunct="1">
              <a:lnSpc>
                <a:spcPct val="112000"/>
              </a:lnSpc>
              <a:spcBef>
                <a:spcPts val="0"/>
              </a:spcBef>
              <a:spcAft>
                <a:spcPts val="0"/>
              </a:spcAft>
              <a:buFont typeface="Franklin Gothic Book" panose="020B0503020102020204" pitchFamily="34" charset="0"/>
              <a:buNone/>
              <a:defRPr sz="2300" kern="1200" baseline="0">
                <a:solidFill>
                  <a:schemeClr val="tx2"/>
                </a:solidFill>
                <a:latin typeface="+mn-lt"/>
                <a:ea typeface="+mn-ea"/>
                <a:cs typeface="+mn-cs"/>
              </a:defRPr>
            </a:lvl1pPr>
            <a:lvl2pPr marL="457200" indent="0" algn="ctr" defTabSz="914400" rtl="0" eaLnBrk="1" latinLnBrk="0" hangingPunct="1">
              <a:lnSpc>
                <a:spcPct val="94000"/>
              </a:lnSpc>
              <a:spcBef>
                <a:spcPts val="500"/>
              </a:spcBef>
              <a:spcAft>
                <a:spcPts val="200"/>
              </a:spcAft>
              <a:buFont typeface="Franklin Gothic Book" panose="020B0503020102020204" pitchFamily="34" charset="0"/>
              <a:buNone/>
              <a:defRPr sz="2000" i="1" kern="1200" baseline="0">
                <a:solidFill>
                  <a:schemeClr val="tx2"/>
                </a:solidFill>
                <a:latin typeface="+mn-lt"/>
                <a:ea typeface="+mn-ea"/>
                <a:cs typeface="+mn-cs"/>
              </a:defRPr>
            </a:lvl2pPr>
            <a:lvl3pPr marL="914400" indent="0" algn="ctr" defTabSz="914400" rtl="0" eaLnBrk="1" latinLnBrk="0" hangingPunct="1">
              <a:lnSpc>
                <a:spcPct val="94000"/>
              </a:lnSpc>
              <a:spcBef>
                <a:spcPts val="500"/>
              </a:spcBef>
              <a:spcAft>
                <a:spcPts val="200"/>
              </a:spcAft>
              <a:buFont typeface="Franklin Gothic Book" panose="020B0503020102020204" pitchFamily="34" charset="0"/>
              <a:buNone/>
              <a:defRPr sz="1800" kern="1200" baseline="0">
                <a:solidFill>
                  <a:schemeClr val="tx2"/>
                </a:solidFill>
                <a:latin typeface="+mn-lt"/>
                <a:ea typeface="+mn-ea"/>
                <a:cs typeface="+mn-cs"/>
              </a:defRPr>
            </a:lvl3pPr>
            <a:lvl4pPr marL="1371600" indent="0" algn="ctr" defTabSz="914400" rtl="0" eaLnBrk="1" latinLnBrk="0" hangingPunct="1">
              <a:lnSpc>
                <a:spcPct val="94000"/>
              </a:lnSpc>
              <a:spcBef>
                <a:spcPts val="500"/>
              </a:spcBef>
              <a:spcAft>
                <a:spcPts val="200"/>
              </a:spcAft>
              <a:buFont typeface="Franklin Gothic Book" panose="020B0503020102020204" pitchFamily="34" charset="0"/>
              <a:buNone/>
              <a:defRPr sz="1600" i="1" kern="1200" baseline="0">
                <a:solidFill>
                  <a:schemeClr val="tx2"/>
                </a:solidFill>
                <a:latin typeface="+mn-lt"/>
                <a:ea typeface="+mn-ea"/>
                <a:cs typeface="+mn-cs"/>
              </a:defRPr>
            </a:lvl4pPr>
            <a:lvl5pPr marL="1828800" indent="0" algn="ctr" defTabSz="914400" rtl="0" eaLnBrk="1" latinLnBrk="0" hangingPunct="1">
              <a:lnSpc>
                <a:spcPct val="94000"/>
              </a:lnSpc>
              <a:spcBef>
                <a:spcPts val="500"/>
              </a:spcBef>
              <a:spcAft>
                <a:spcPts val="200"/>
              </a:spcAft>
              <a:buFont typeface="Franklin Gothic Book" panose="020B0503020102020204" pitchFamily="34" charset="0"/>
              <a:buNone/>
              <a:defRPr sz="1600" kern="1200" baseline="0">
                <a:solidFill>
                  <a:schemeClr val="tx2"/>
                </a:solidFill>
                <a:latin typeface="+mn-lt"/>
                <a:ea typeface="+mn-ea"/>
                <a:cs typeface="+mn-cs"/>
              </a:defRPr>
            </a:lvl5pPr>
            <a:lvl6pPr marL="2286000" indent="0" algn="ctr" defTabSz="914400" rtl="0" eaLnBrk="1" latinLnBrk="0" hangingPunct="1">
              <a:lnSpc>
                <a:spcPct val="94000"/>
              </a:lnSpc>
              <a:spcBef>
                <a:spcPts val="500"/>
              </a:spcBef>
              <a:spcAft>
                <a:spcPts val="200"/>
              </a:spcAft>
              <a:buFont typeface="Franklin Gothic Book" panose="020B0503020102020204" pitchFamily="34" charset="0"/>
              <a:buNone/>
              <a:defRPr sz="1600" i="1" kern="1200" baseline="0">
                <a:solidFill>
                  <a:schemeClr val="tx2"/>
                </a:solidFill>
                <a:latin typeface="+mn-lt"/>
                <a:ea typeface="+mn-ea"/>
                <a:cs typeface="+mn-cs"/>
              </a:defRPr>
            </a:lvl6pPr>
            <a:lvl7pPr marL="2743200" indent="0" algn="ctr" defTabSz="914400" rtl="0" eaLnBrk="1" latinLnBrk="0" hangingPunct="1">
              <a:lnSpc>
                <a:spcPct val="94000"/>
              </a:lnSpc>
              <a:spcBef>
                <a:spcPts val="500"/>
              </a:spcBef>
              <a:spcAft>
                <a:spcPts val="200"/>
              </a:spcAft>
              <a:buFont typeface="Franklin Gothic Book" panose="020B0503020102020204" pitchFamily="34" charset="0"/>
              <a:buNone/>
              <a:defRPr sz="1600" kern="1200" baseline="0">
                <a:solidFill>
                  <a:schemeClr val="tx2"/>
                </a:solidFill>
                <a:latin typeface="+mn-lt"/>
                <a:ea typeface="+mn-ea"/>
                <a:cs typeface="+mn-cs"/>
              </a:defRPr>
            </a:lvl7pPr>
            <a:lvl8pPr marL="3200400" indent="0" algn="ctr" defTabSz="914400" rtl="0" eaLnBrk="1" latinLnBrk="0" hangingPunct="1">
              <a:lnSpc>
                <a:spcPct val="94000"/>
              </a:lnSpc>
              <a:spcBef>
                <a:spcPts val="500"/>
              </a:spcBef>
              <a:spcAft>
                <a:spcPts val="200"/>
              </a:spcAft>
              <a:buFont typeface="Franklin Gothic Book" panose="020B0503020102020204" pitchFamily="34" charset="0"/>
              <a:buNone/>
              <a:defRPr sz="1600" i="1" kern="1200" baseline="0">
                <a:solidFill>
                  <a:schemeClr val="tx2"/>
                </a:solidFill>
                <a:latin typeface="+mn-lt"/>
                <a:ea typeface="+mn-ea"/>
                <a:cs typeface="+mn-cs"/>
              </a:defRPr>
            </a:lvl8pPr>
            <a:lvl9pPr marL="3657600" indent="0" algn="ctr" defTabSz="914400" rtl="0" eaLnBrk="1" latinLnBrk="0" hangingPunct="1">
              <a:lnSpc>
                <a:spcPct val="94000"/>
              </a:lnSpc>
              <a:spcBef>
                <a:spcPts val="500"/>
              </a:spcBef>
              <a:spcAft>
                <a:spcPts val="200"/>
              </a:spcAft>
              <a:buFont typeface="Franklin Gothic Book" panose="020B0503020102020204" pitchFamily="34" charset="0"/>
              <a:buNone/>
              <a:defRPr sz="1600" kern="1200" baseline="0">
                <a:solidFill>
                  <a:schemeClr val="tx2"/>
                </a:solidFill>
                <a:latin typeface="+mn-lt"/>
                <a:ea typeface="+mn-ea"/>
                <a:cs typeface="+mn-cs"/>
              </a:defRPr>
            </a:lvl9pPr>
          </a:lstStyle>
          <a:p>
            <a:endParaRPr lang="en-US" dirty="0"/>
          </a:p>
        </p:txBody>
      </p:sp>
      <p:sp>
        <p:nvSpPr>
          <p:cNvPr id="5" name="Rectangle 4"/>
          <p:cNvSpPr/>
          <p:nvPr/>
        </p:nvSpPr>
        <p:spPr>
          <a:xfrm>
            <a:off x="5974813" y="3244334"/>
            <a:ext cx="242374" cy="369332"/>
          </a:xfrm>
          <a:prstGeom prst="rect">
            <a:avLst/>
          </a:prstGeom>
        </p:spPr>
        <p:txBody>
          <a:bodyPr wrap="none">
            <a:spAutoFit/>
          </a:bodyPr>
          <a:lstStyle/>
          <a:p>
            <a:r>
              <a:rPr lang="en-US" dirty="0"/>
              <a:t> </a:t>
            </a:r>
          </a:p>
        </p:txBody>
      </p:sp>
      <p:sp>
        <p:nvSpPr>
          <p:cNvPr id="6" name="Rectangle 5"/>
          <p:cNvSpPr/>
          <p:nvPr/>
        </p:nvSpPr>
        <p:spPr>
          <a:xfrm>
            <a:off x="5974813" y="3244334"/>
            <a:ext cx="242374" cy="369332"/>
          </a:xfrm>
          <a:prstGeom prst="rect">
            <a:avLst/>
          </a:prstGeom>
        </p:spPr>
        <p:txBody>
          <a:bodyPr wrap="none">
            <a:spAutoFit/>
          </a:bodyPr>
          <a:lstStyle/>
          <a:p>
            <a:r>
              <a:rPr lang="en-US" dirty="0"/>
              <a:t> </a:t>
            </a:r>
          </a:p>
        </p:txBody>
      </p:sp>
    </p:spTree>
    <p:extLst>
      <p:ext uri="{BB962C8B-B14F-4D97-AF65-F5344CB8AC3E}">
        <p14:creationId xmlns:p14="http://schemas.microsoft.com/office/powerpoint/2010/main" val="1229934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9822" y="614548"/>
            <a:ext cx="4583875" cy="2157884"/>
          </a:xfrm>
        </p:spPr>
        <p:txBody>
          <a:bodyPr>
            <a:noAutofit/>
          </a:bodyPr>
          <a:lstStyle/>
          <a:p>
            <a:r>
              <a:rPr lang="en-US" sz="2600" dirty="0" smtClean="0"/>
              <a:t>Project </a:t>
            </a:r>
            <a:r>
              <a:rPr lang="en-US" sz="2600" dirty="0"/>
              <a:t>RAP has trained us to look for gifted characteristics and not just test scores. </a:t>
            </a:r>
            <a:r>
              <a:rPr lang="en-US" sz="2600" b="1" dirty="0"/>
              <a:t> Frida </a:t>
            </a:r>
            <a:r>
              <a:rPr lang="en-US" sz="2600" dirty="0"/>
              <a:t>would have never been chosen for PTP because she wasn’t testing well. Placing her in the correct cluster group and giving her resource time has allowed Frida to really blossom as a learner.  She definitely thinks outside the box. She was one of the few students who could get her toothpicks and marshmallows to hold a shape</a:t>
            </a:r>
            <a:r>
              <a:rPr lang="en-US" sz="2600" dirty="0" smtClean="0"/>
              <a:t>. </a:t>
            </a:r>
            <a:endParaRPr lang="en-US" sz="2600" dirty="0"/>
          </a:p>
        </p:txBody>
      </p:sp>
      <p:pic>
        <p:nvPicPr>
          <p:cNvPr id="3074" name="Picture 2" descr="https://lh4.googleusercontent.com/PaL2f6UtU3yz_R8QzkjkhgFn8mHNeSeBbdM6b5DasgTx5tit5suXGiIbmaDIO4UWvToaVd0_ny5_Tb54OIU5k8HqY-_fC8wuj-wTtrWqJo0IHD7an3vYuuyhl-pFSLEdzaHifpTBwgI"/>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1070" t="4161" r="-1070" b="18605"/>
          <a:stretch/>
        </p:blipFill>
        <p:spPr bwMode="auto">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half" idx="2"/>
          </p:nvPr>
        </p:nvSpPr>
        <p:spPr>
          <a:xfrm>
            <a:off x="723900" y="5800105"/>
            <a:ext cx="4219797" cy="1057894"/>
          </a:xfrm>
        </p:spPr>
        <p:txBody>
          <a:bodyPr/>
          <a:lstStyle/>
          <a:p>
            <a:pPr algn="r"/>
            <a:r>
              <a:rPr lang="en-US" dirty="0" smtClean="0"/>
              <a:t>-- </a:t>
            </a:r>
            <a:r>
              <a:rPr lang="en-US" dirty="0"/>
              <a:t>Jennifer Stith, GT Endorsed, </a:t>
            </a:r>
            <a:r>
              <a:rPr lang="en-US" dirty="0" smtClean="0"/>
              <a:t>GT Resource Teacher, King</a:t>
            </a:r>
            <a:endParaRPr lang="en-US" dirty="0"/>
          </a:p>
        </p:txBody>
      </p:sp>
    </p:spTree>
    <p:extLst>
      <p:ext uri="{BB962C8B-B14F-4D97-AF65-F5344CB8AC3E}">
        <p14:creationId xmlns:p14="http://schemas.microsoft.com/office/powerpoint/2010/main" val="352468991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403761" y="344383"/>
            <a:ext cx="4536373" cy="6187045"/>
          </a:xfrm>
        </p:spPr>
        <p:txBody>
          <a:bodyPr>
            <a:normAutofit lnSpcReduction="10000"/>
          </a:bodyPr>
          <a:lstStyle/>
          <a:p>
            <a:r>
              <a:rPr lang="en-US" sz="1700" dirty="0"/>
              <a:t>I feel it is very important for students that are identified as gifted and talented to have the opportunity to be clustered with other GT students. Several of my students need that push to do even more higher-level thinking than what we already try to do in the classroom.  I have several students who have a great desire to reach their ultimate potential. As a kindergarten teacher, I think about my students’ upcoming years in education and hope they receive what they need to show their talents and gifts in lots of creative ways beyond that of the typical. I believe teachers need to be trained to identify those students. When I had a one-day training on GT students, it opened my eyes to look for students who exhibited abilities in many different ways. I always assumed it was just based on the best grades of the class, but that isn’t always the case. </a:t>
            </a:r>
          </a:p>
          <a:p>
            <a:pPr algn="r"/>
            <a:r>
              <a:rPr lang="en-US" b="1" dirty="0" smtClean="0"/>
              <a:t>-</a:t>
            </a:r>
            <a:r>
              <a:rPr lang="en-US" dirty="0"/>
              <a:t>Michelle </a:t>
            </a:r>
            <a:r>
              <a:rPr lang="en-US" dirty="0" smtClean="0"/>
              <a:t>Stevens, </a:t>
            </a:r>
            <a:r>
              <a:rPr lang="en-US" dirty="0"/>
              <a:t>Project RAP Teacher </a:t>
            </a:r>
            <a:r>
              <a:rPr lang="en-US" dirty="0" smtClean="0"/>
              <a:t>Kindergarten, </a:t>
            </a:r>
            <a:r>
              <a:rPr lang="en-US" dirty="0"/>
              <a:t>Gilmore Lane</a:t>
            </a:r>
          </a:p>
          <a:p>
            <a:endParaRPr lang="en-US" dirty="0"/>
          </a:p>
        </p:txBody>
      </p:sp>
      <p:pic>
        <p:nvPicPr>
          <p:cNvPr id="7" name="Picture Placeholder 6" descr="C:\Users\Lindsay\Downloads\IMG_5259 (1).JPG"/>
          <p:cNvPicPr>
            <a:picLocks noGrp="1"/>
          </p:cNvPicPr>
          <p:nvPr>
            <p:ph type="pic" idx="1"/>
          </p:nvPr>
        </p:nvPicPr>
        <p:blipFill rotWithShape="1">
          <a:blip r:embed="rId3" cstate="print"/>
          <a:srcRect l="18121" t="346" r="9027" b="-346"/>
          <a:stretch/>
        </p:blipFill>
        <p:spPr bwMode="auto">
          <a:xfrm>
            <a:off x="5532120" y="1"/>
            <a:ext cx="6659880" cy="6857999"/>
          </a:xfrm>
          <a:prstGeom prst="rect">
            <a:avLst/>
          </a:prstGeom>
          <a:noFill/>
          <a:ln w="9525">
            <a:noFill/>
            <a:miter lim="800000"/>
            <a:headEnd/>
            <a:tailEnd/>
          </a:ln>
        </p:spPr>
      </p:pic>
    </p:spTree>
    <p:extLst>
      <p:ext uri="{BB962C8B-B14F-4D97-AF65-F5344CB8AC3E}">
        <p14:creationId xmlns:p14="http://schemas.microsoft.com/office/powerpoint/2010/main" val="79685256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23900" y="929291"/>
            <a:ext cx="4156858" cy="2499708"/>
          </a:xfrm>
        </p:spPr>
        <p:txBody>
          <a:bodyPr>
            <a:normAutofit fontScale="90000"/>
          </a:bodyPr>
          <a:lstStyle/>
          <a:p>
            <a:pPr>
              <a:lnSpc>
                <a:spcPct val="100000"/>
              </a:lnSpc>
            </a:pPr>
            <a:r>
              <a:rPr lang="en-US" sz="2700" b="1" dirty="0" smtClean="0"/>
              <a:t>Demarco </a:t>
            </a:r>
            <a:r>
              <a:rPr lang="en-US" sz="2700" dirty="0"/>
              <a:t>has made sensational progress this year! By identifying him to be in a cluster group, he has stepped out of his comfort zone, has more confidence in his abilities, and is a powerful leader in our classroom. I know that Demarco has a bright future ahead of him and will continue to do </a:t>
            </a:r>
            <a:r>
              <a:rPr lang="en-US" sz="2700" dirty="0" smtClean="0"/>
              <a:t>amazing things through Project RAP!” ..</a:t>
            </a:r>
            <a:r>
              <a:rPr lang="en-US" dirty="0"/>
              <a:t> </a:t>
            </a:r>
          </a:p>
        </p:txBody>
      </p:sp>
      <p:pic>
        <p:nvPicPr>
          <p:cNvPr id="1026" name="Picture 2" descr="https://lh5.googleusercontent.com/r1WatW3vLKeT8tjC_4MsokeHbs1HfbZvQF3gkEHYdi0CmHD9On2VOqzLjh-1CeMDwN8gaFN5X84hNZOMU5Va2uWy63nmW-omeEcujmk35VdChKxnU-URlMZH0K-yPHKqxCi6v7-1vfg"/>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t="11383" b="11383"/>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4"/>
          <p:cNvSpPr>
            <a:spLocks noGrp="1"/>
          </p:cNvSpPr>
          <p:nvPr>
            <p:ph type="body" sz="half" idx="2"/>
          </p:nvPr>
        </p:nvSpPr>
        <p:spPr>
          <a:xfrm>
            <a:off x="878279" y="5700107"/>
            <a:ext cx="4002479" cy="896635"/>
          </a:xfrm>
        </p:spPr>
        <p:txBody>
          <a:bodyPr/>
          <a:lstStyle/>
          <a:p>
            <a:r>
              <a:rPr lang="de-DE" dirty="0" smtClean="0"/>
              <a:t>Jessica </a:t>
            </a:r>
            <a:r>
              <a:rPr lang="de-DE" dirty="0"/>
              <a:t>Schmidt, Project RAP T</a:t>
            </a:r>
            <a:r>
              <a:rPr lang="de-DE" dirty="0" smtClean="0"/>
              <a:t>eacher Kindergarten, King</a:t>
            </a:r>
            <a:endParaRPr lang="en-US" dirty="0"/>
          </a:p>
        </p:txBody>
      </p:sp>
    </p:spTree>
    <p:extLst>
      <p:ext uri="{BB962C8B-B14F-4D97-AF65-F5344CB8AC3E}">
        <p14:creationId xmlns:p14="http://schemas.microsoft.com/office/powerpoint/2010/main" val="175058224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p:cNvPicPr>
            <a:picLocks noGrp="1" noChangeAspect="1"/>
          </p:cNvPicPr>
          <p:nvPr>
            <p:ph type="pic" idx="1"/>
          </p:nvPr>
        </p:nvPicPr>
        <p:blipFill rotWithShape="1">
          <a:blip r:embed="rId2"/>
          <a:srcRect l="892" t="6553" r="-892" b="16186"/>
          <a:stretch/>
        </p:blipFill>
        <p:spPr>
          <a:prstGeom prst="rect">
            <a:avLst/>
          </a:prstGeom>
        </p:spPr>
      </p:pic>
      <p:sp>
        <p:nvSpPr>
          <p:cNvPr id="8" name="Text Placeholder 7"/>
          <p:cNvSpPr>
            <a:spLocks noGrp="1"/>
          </p:cNvSpPr>
          <p:nvPr>
            <p:ph type="body" sz="half" idx="2"/>
          </p:nvPr>
        </p:nvSpPr>
        <p:spPr>
          <a:xfrm>
            <a:off x="380010" y="273132"/>
            <a:ext cx="4199610" cy="5594268"/>
          </a:xfrm>
        </p:spPr>
        <p:txBody>
          <a:bodyPr>
            <a:normAutofit/>
          </a:bodyPr>
          <a:lstStyle/>
          <a:p>
            <a:r>
              <a:rPr lang="en-US" sz="2200" b="1" dirty="0"/>
              <a:t>Wesley </a:t>
            </a:r>
            <a:r>
              <a:rPr lang="en-US" sz="2200" dirty="0"/>
              <a:t>is quiet and well-behaved. He does not participate in class discussions. If it weren’t for Project RAP, he may have been overlooked. If you get to know him, you can see that he is funny, caring, and a risk-taker. He took a chance and became a part of the Academic Team as a third grader.  He has overcome many obstacles but always has a positive attitude. Project RAP made us look at students that we might miss otherwise.</a:t>
            </a:r>
          </a:p>
          <a:p>
            <a:endParaRPr lang="en-US" dirty="0"/>
          </a:p>
        </p:txBody>
      </p:sp>
      <p:sp>
        <p:nvSpPr>
          <p:cNvPr id="10" name="Rectangle 9"/>
          <p:cNvSpPr/>
          <p:nvPr/>
        </p:nvSpPr>
        <p:spPr>
          <a:xfrm>
            <a:off x="380010" y="5677395"/>
            <a:ext cx="4199610" cy="1046440"/>
          </a:xfrm>
          <a:prstGeom prst="rect">
            <a:avLst/>
          </a:prstGeom>
        </p:spPr>
        <p:txBody>
          <a:bodyPr wrap="square">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prstClr val="black"/>
                </a:solidFill>
                <a:effectLst/>
                <a:uLnTx/>
                <a:uFillTx/>
                <a:latin typeface="Franklin Gothic Book" panose="020B0503020102020204"/>
                <a:ea typeface="+mn-ea"/>
                <a:cs typeface="+mn-cs"/>
              </a:rPr>
              <a:t>- </a:t>
            </a:r>
            <a:r>
              <a:rPr kumimoji="0" lang="en-US" sz="1500" b="0" i="0" u="none" strike="noStrike" kern="1200" cap="none" spc="0" normalizeH="0" baseline="0" noProof="0" dirty="0" smtClean="0">
                <a:ln>
                  <a:noFill/>
                </a:ln>
                <a:solidFill>
                  <a:prstClr val="black"/>
                </a:solidFill>
                <a:effectLst/>
                <a:uLnTx/>
                <a:uFillTx/>
                <a:latin typeface="Franklin Gothic Book" panose="020B0503020102020204"/>
                <a:ea typeface="+mn-ea"/>
                <a:cs typeface="+mn-cs"/>
              </a:rPr>
              <a:t>Jessica </a:t>
            </a:r>
            <a:r>
              <a:rPr kumimoji="0" lang="en-US" sz="1500" b="0" i="0" u="none" strike="noStrike" kern="1200" cap="none" spc="0" normalizeH="0" baseline="0" noProof="0" dirty="0">
                <a:ln>
                  <a:noFill/>
                </a:ln>
                <a:solidFill>
                  <a:prstClr val="black"/>
                </a:solidFill>
                <a:effectLst/>
                <a:uLnTx/>
                <a:uFillTx/>
                <a:latin typeface="Franklin Gothic Book" panose="020B0503020102020204"/>
                <a:ea typeface="+mn-ea"/>
                <a:cs typeface="+mn-cs"/>
              </a:rPr>
              <a:t>McClure, </a:t>
            </a:r>
            <a:r>
              <a:rPr kumimoji="0" lang="en-US" sz="1600" b="0" i="0" u="none" strike="noStrike" kern="1200" cap="none" spc="0" normalizeH="0" baseline="0" noProof="0" dirty="0">
                <a:ln>
                  <a:noFill/>
                </a:ln>
                <a:solidFill>
                  <a:prstClr val="black"/>
                </a:solidFill>
                <a:effectLst/>
                <a:uLnTx/>
                <a:uFillTx/>
                <a:latin typeface="Franklin Gothic Book" panose="020B0503020102020204"/>
                <a:ea typeface="+mn-ea"/>
                <a:cs typeface="+mn-cs"/>
              </a:rPr>
              <a:t>Project RAP Teacher 2</a:t>
            </a:r>
            <a:r>
              <a:rPr kumimoji="0" lang="en-US" sz="1600" b="0" i="0" u="none" strike="noStrike" kern="1200" cap="none" spc="0" normalizeH="0" baseline="30000" noProof="0" dirty="0">
                <a:ln>
                  <a:noFill/>
                </a:ln>
                <a:solidFill>
                  <a:prstClr val="black"/>
                </a:solidFill>
                <a:effectLst/>
                <a:uLnTx/>
                <a:uFillTx/>
                <a:latin typeface="Franklin Gothic Book" panose="020B0503020102020204"/>
                <a:ea typeface="+mn-ea"/>
                <a:cs typeface="+mn-cs"/>
              </a:rPr>
              <a:t>nd</a:t>
            </a:r>
            <a:r>
              <a:rPr kumimoji="0" lang="en-US" sz="1600" b="0" i="0" u="none" strike="noStrike" kern="1200" cap="none" spc="0" normalizeH="0" baseline="0" noProof="0" dirty="0">
                <a:ln>
                  <a:noFill/>
                </a:ln>
                <a:solidFill>
                  <a:prstClr val="black"/>
                </a:solidFill>
                <a:effectLst/>
                <a:uLnTx/>
                <a:uFillTx/>
                <a:latin typeface="Franklin Gothic Book" panose="020B0503020102020204"/>
                <a:ea typeface="+mn-ea"/>
                <a:cs typeface="+mn-cs"/>
              </a:rPr>
              <a:t> </a:t>
            </a:r>
            <a:r>
              <a:rPr kumimoji="0" lang="en-US" sz="1600" b="0" i="0" u="none" strike="noStrike" kern="1200" cap="none" spc="0" normalizeH="0" baseline="0" noProof="0" dirty="0" smtClean="0">
                <a:ln>
                  <a:noFill/>
                </a:ln>
                <a:solidFill>
                  <a:prstClr val="black"/>
                </a:solidFill>
                <a:effectLst/>
                <a:uLnTx/>
                <a:uFillTx/>
                <a:latin typeface="Franklin Gothic Book" panose="020B0503020102020204"/>
                <a:ea typeface="+mn-ea"/>
                <a:cs typeface="+mn-cs"/>
              </a:rPr>
              <a:t>grade; </a:t>
            </a:r>
            <a:r>
              <a:rPr kumimoji="0" lang="en-US" sz="1500" b="0" i="0" u="none" strike="noStrike" kern="1200" cap="none" spc="0" normalizeH="0" baseline="0" noProof="0" dirty="0" smtClean="0">
                <a:ln>
                  <a:noFill/>
                </a:ln>
                <a:solidFill>
                  <a:prstClr val="black"/>
                </a:solidFill>
                <a:effectLst/>
                <a:uLnTx/>
                <a:uFillTx/>
                <a:latin typeface="Franklin Gothic Book" panose="020B0503020102020204"/>
                <a:ea typeface="+mn-ea"/>
                <a:cs typeface="+mn-cs"/>
              </a:rPr>
              <a:t>Bryan Morrison, Teacher 5</a:t>
            </a:r>
            <a:r>
              <a:rPr kumimoji="0" lang="en-US" sz="1500" b="0" i="0" u="none" strike="noStrike" kern="1200" cap="none" spc="0" normalizeH="0" baseline="30000" noProof="0" dirty="0" smtClean="0">
                <a:ln>
                  <a:noFill/>
                </a:ln>
                <a:solidFill>
                  <a:prstClr val="black"/>
                </a:solidFill>
                <a:effectLst/>
                <a:uLnTx/>
                <a:uFillTx/>
                <a:latin typeface="Franklin Gothic Book" panose="020B0503020102020204"/>
                <a:ea typeface="+mn-ea"/>
                <a:cs typeface="+mn-cs"/>
              </a:rPr>
              <a:t>th</a:t>
            </a:r>
            <a:r>
              <a:rPr kumimoji="0" lang="en-US" sz="1500" b="0" i="0" u="none" strike="noStrike" kern="1200" cap="none" spc="0" normalizeH="0" baseline="0" noProof="0" dirty="0" smtClean="0">
                <a:ln>
                  <a:noFill/>
                </a:ln>
                <a:solidFill>
                  <a:prstClr val="black"/>
                </a:solidFill>
                <a:effectLst/>
                <a:uLnTx/>
                <a:uFillTx/>
                <a:latin typeface="Franklin Gothic Book" panose="020B0503020102020204"/>
                <a:ea typeface="+mn-ea"/>
                <a:cs typeface="+mn-cs"/>
              </a:rPr>
              <a:t> grade; and Tiffani Morrison, GT Endorsed and </a:t>
            </a:r>
            <a:r>
              <a:rPr kumimoji="0" lang="en-US" sz="1500" b="0" i="0" u="none" strike="noStrike" kern="1200" cap="none" spc="0" normalizeH="0" baseline="0" noProof="0" dirty="0">
                <a:ln>
                  <a:noFill/>
                </a:ln>
                <a:solidFill>
                  <a:prstClr val="black"/>
                </a:solidFill>
                <a:effectLst/>
                <a:uLnTx/>
                <a:uFillTx/>
                <a:latin typeface="Franklin Gothic Book" panose="020B0503020102020204"/>
                <a:ea typeface="+mn-ea"/>
                <a:cs typeface="+mn-cs"/>
              </a:rPr>
              <a:t>Teacher 5</a:t>
            </a:r>
            <a:r>
              <a:rPr kumimoji="0" lang="en-US" sz="1500" b="0" i="0" u="none" strike="noStrike" kern="1200" cap="none" spc="0" normalizeH="0" baseline="30000" noProof="0" dirty="0">
                <a:ln>
                  <a:noFill/>
                </a:ln>
                <a:solidFill>
                  <a:prstClr val="black"/>
                </a:solidFill>
                <a:effectLst/>
                <a:uLnTx/>
                <a:uFillTx/>
                <a:latin typeface="Franklin Gothic Book" panose="020B0503020102020204"/>
                <a:ea typeface="+mn-ea"/>
                <a:cs typeface="+mn-cs"/>
              </a:rPr>
              <a:t>th</a:t>
            </a:r>
            <a:r>
              <a:rPr kumimoji="0" lang="en-US" sz="1500" b="0" i="0" u="none" strike="noStrike" kern="1200" cap="none" spc="0" normalizeH="0" baseline="0" noProof="0" dirty="0">
                <a:ln>
                  <a:noFill/>
                </a:ln>
                <a:solidFill>
                  <a:prstClr val="black"/>
                </a:solidFill>
                <a:effectLst/>
                <a:uLnTx/>
                <a:uFillTx/>
                <a:latin typeface="Franklin Gothic Book" panose="020B0503020102020204"/>
                <a:ea typeface="+mn-ea"/>
                <a:cs typeface="+mn-cs"/>
              </a:rPr>
              <a:t> </a:t>
            </a:r>
            <a:r>
              <a:rPr kumimoji="0" lang="en-US" sz="1500" b="0" i="0" u="none" strike="noStrike" kern="1200" cap="none" spc="0" normalizeH="0" baseline="0" noProof="0" dirty="0" smtClean="0">
                <a:ln>
                  <a:noFill/>
                </a:ln>
                <a:solidFill>
                  <a:prstClr val="black"/>
                </a:solidFill>
                <a:effectLst/>
                <a:uLnTx/>
                <a:uFillTx/>
                <a:latin typeface="Franklin Gothic Book" panose="020B0503020102020204"/>
                <a:ea typeface="+mn-ea"/>
                <a:cs typeface="+mn-cs"/>
              </a:rPr>
              <a:t>grade, Watson Lane</a:t>
            </a:r>
            <a:endParaRPr kumimoji="0" lang="en-US" sz="1500" b="0" i="0" u="none" strike="noStrike" kern="1200" cap="none" spc="0" normalizeH="0" baseline="0" noProof="0" dirty="0">
              <a:ln>
                <a:noFill/>
              </a:ln>
              <a:solidFill>
                <a:prstClr val="black"/>
              </a:solidFill>
              <a:effectLst/>
              <a:uLnTx/>
              <a:uFillTx/>
              <a:latin typeface="Franklin Gothic Book" panose="020B0503020102020204"/>
              <a:ea typeface="+mn-ea"/>
              <a:cs typeface="+mn-cs"/>
            </a:endParaRPr>
          </a:p>
        </p:txBody>
      </p:sp>
    </p:spTree>
    <p:extLst>
      <p:ext uri="{BB962C8B-B14F-4D97-AF65-F5344CB8AC3E}">
        <p14:creationId xmlns:p14="http://schemas.microsoft.com/office/powerpoint/2010/main" val="15091134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1256" y="112817"/>
            <a:ext cx="4940135" cy="5961412"/>
          </a:xfrm>
        </p:spPr>
        <p:txBody>
          <a:bodyPr>
            <a:normAutofit fontScale="90000"/>
          </a:bodyPr>
          <a:lstStyle/>
          <a:p>
            <a:r>
              <a:rPr lang="en-US" sz="2000" b="1" dirty="0"/>
              <a:t>Harrison</a:t>
            </a:r>
            <a:r>
              <a:rPr lang="en-US" sz="2000" dirty="0"/>
              <a:t> entered school in 2016 "ready for kindergarten," according to his BRIGANCE readiness screening. His performance was commensurate with his average peers, and he tended to acquire new skills quickly.  At the end of his kindergarten year, his Spring 2017 MAP score in reading was a 155, placing him in the 40th percentile. Harrison is an active thinker  and is highly motivated to succeed in school.  Parent advocacy, as well as his creativity and social skills, among other identifiers, indicated that he should be referred for Project RAP, and so he was placed in the cluster group.  In first grade, his class included many identified students, and he was placed in various groups with his RAP peers.  He developed a friendship with one of the highest academically achieving students in the class, which further motivated his high level thinking and drive for academic success.  He is currently finishing 1st grade with a Spring 2018 MAP score in reading of a 184, placing him in the 67th percentile.  His leap from the 40th to the 67th percentile in reading over the course of one school year serves as one piece of evidence which demonstrates the importance and strength of cluster grouping.</a:t>
            </a:r>
            <a:r>
              <a:rPr lang="en-US" dirty="0"/>
              <a:t/>
            </a:r>
            <a:br>
              <a:rPr lang="en-US" dirty="0"/>
            </a:br>
            <a:endParaRPr lang="en-US" dirty="0"/>
          </a:p>
        </p:txBody>
      </p:sp>
      <p:pic>
        <p:nvPicPr>
          <p:cNvPr id="5" name="Picture Placeholder 4"/>
          <p:cNvPicPr>
            <a:picLocks noGrp="1" noChangeAspect="1"/>
          </p:cNvPicPr>
          <p:nvPr>
            <p:ph type="pic" idx="1"/>
          </p:nvPr>
        </p:nvPicPr>
        <p:blipFill rotWithShape="1">
          <a:blip r:embed="rId2"/>
          <a:srcRect l="178" t="7466" r="-178" b="15230"/>
          <a:stretch/>
        </p:blipFill>
        <p:spPr>
          <a:xfrm>
            <a:off x="5425242" y="1"/>
            <a:ext cx="6659880" cy="6857999"/>
          </a:xfrm>
          <a:prstGeom prst="rect">
            <a:avLst/>
          </a:prstGeom>
        </p:spPr>
      </p:pic>
      <p:sp>
        <p:nvSpPr>
          <p:cNvPr id="4" name="Text Placeholder 3"/>
          <p:cNvSpPr>
            <a:spLocks noGrp="1"/>
          </p:cNvSpPr>
          <p:nvPr>
            <p:ph type="body" sz="half" idx="2"/>
          </p:nvPr>
        </p:nvSpPr>
        <p:spPr>
          <a:xfrm>
            <a:off x="415637" y="6460176"/>
            <a:ext cx="4631375" cy="606631"/>
          </a:xfrm>
        </p:spPr>
        <p:txBody>
          <a:bodyPr>
            <a:normAutofit fontScale="85000" lnSpcReduction="10000"/>
          </a:bodyPr>
          <a:lstStyle/>
          <a:p>
            <a:r>
              <a:rPr lang="en-US" dirty="0"/>
              <a:t>-Katie </a:t>
            </a:r>
            <a:r>
              <a:rPr lang="en-US" dirty="0" smtClean="0"/>
              <a:t>Duvall, </a:t>
            </a:r>
            <a:r>
              <a:rPr lang="en-US" dirty="0"/>
              <a:t>Project RAP </a:t>
            </a:r>
            <a:r>
              <a:rPr lang="en-US" dirty="0" smtClean="0"/>
              <a:t>Teacher 1</a:t>
            </a:r>
            <a:r>
              <a:rPr lang="en-US" baseline="30000" dirty="0" smtClean="0"/>
              <a:t>st</a:t>
            </a:r>
            <a:r>
              <a:rPr lang="en-US" dirty="0" smtClean="0"/>
              <a:t> grade, Gilmore Lane</a:t>
            </a:r>
            <a:endParaRPr lang="en-US" dirty="0"/>
          </a:p>
          <a:p>
            <a:endParaRPr lang="en-US" dirty="0"/>
          </a:p>
        </p:txBody>
      </p:sp>
    </p:spTree>
    <p:extLst>
      <p:ext uri="{BB962C8B-B14F-4D97-AF65-F5344CB8AC3E}">
        <p14:creationId xmlns:p14="http://schemas.microsoft.com/office/powerpoint/2010/main" val="168956725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idx="1"/>
          </p:nvPr>
        </p:nvPicPr>
        <p:blipFill rotWithShape="1">
          <a:blip r:embed="rId2"/>
          <a:srcRect l="-357" t="1463" r="357" b="21266"/>
          <a:stretch/>
        </p:blipFill>
        <p:spPr>
          <a:xfrm>
            <a:off x="5532120" y="1"/>
            <a:ext cx="6659880" cy="6857999"/>
          </a:xfrm>
          <a:prstGeom prst="rect">
            <a:avLst/>
          </a:prstGeom>
        </p:spPr>
      </p:pic>
      <p:sp>
        <p:nvSpPr>
          <p:cNvPr id="4" name="Text Placeholder 3"/>
          <p:cNvSpPr>
            <a:spLocks noGrp="1"/>
          </p:cNvSpPr>
          <p:nvPr>
            <p:ph type="body" sz="half" idx="2"/>
          </p:nvPr>
        </p:nvSpPr>
        <p:spPr>
          <a:xfrm>
            <a:off x="380010" y="178130"/>
            <a:ext cx="4678878" cy="6472052"/>
          </a:xfrm>
        </p:spPr>
        <p:txBody>
          <a:bodyPr>
            <a:normAutofit fontScale="92500"/>
          </a:bodyPr>
          <a:lstStyle/>
          <a:p>
            <a:r>
              <a:rPr lang="en-US" b="1" dirty="0"/>
              <a:t>Jadiel </a:t>
            </a:r>
            <a:r>
              <a:rPr lang="en-US" dirty="0"/>
              <a:t>came to our school starting in 1</a:t>
            </a:r>
            <a:r>
              <a:rPr lang="en-US" baseline="30000" dirty="0"/>
              <a:t>st</a:t>
            </a:r>
            <a:r>
              <a:rPr lang="en-US" dirty="0"/>
              <a:t> grade from Florida. At the time he was identified for </a:t>
            </a:r>
            <a:r>
              <a:rPr lang="en-US" dirty="0" smtClean="0"/>
              <a:t>Project RAP </a:t>
            </a:r>
            <a:r>
              <a:rPr lang="en-US" dirty="0"/>
              <a:t>in 1</a:t>
            </a:r>
            <a:r>
              <a:rPr lang="en-US" baseline="30000" dirty="0"/>
              <a:t>st</a:t>
            </a:r>
            <a:r>
              <a:rPr lang="en-US" dirty="0"/>
              <a:t> grade, he was very timid and quiet and wasn’t a huge fan of school. His mom shared with me that in Kindergarten, he hated school because he would want to solve math problems his own way but his teachers would require him to do it one certain way or using one certain strategy. With gifted services in place in 1</a:t>
            </a:r>
            <a:r>
              <a:rPr lang="en-US" baseline="30000" dirty="0"/>
              <a:t>st</a:t>
            </a:r>
            <a:r>
              <a:rPr lang="en-US" dirty="0"/>
              <a:t> and 2</a:t>
            </a:r>
            <a:r>
              <a:rPr lang="en-US" baseline="30000" dirty="0"/>
              <a:t>nd</a:t>
            </a:r>
            <a:r>
              <a:rPr lang="en-US" dirty="0"/>
              <a:t> grade, Jadiel is now one of the most outgoing students in my class and comes to school with a smile just about every day. He is eager to share his thinking with his classmates and share new strategies he has for solving problems. My training in gifted education has helped me to realize the importance of letting gifted children, like Jadiel, solve problems or figure out answers in many different ways, and allowing him this freedom has not only made him enjoy school again, but grow as a gifted learner, too. His mom has raved about his success, change in attitude, and teaching he has received since coming to our school and being a part of </a:t>
            </a:r>
            <a:r>
              <a:rPr lang="en-US" dirty="0" smtClean="0"/>
              <a:t>Project RAP.</a:t>
            </a:r>
            <a:endParaRPr lang="en-US" dirty="0"/>
          </a:p>
          <a:p>
            <a:pPr algn="r"/>
            <a:r>
              <a:rPr lang="en-US" dirty="0" smtClean="0"/>
              <a:t>--</a:t>
            </a:r>
            <a:r>
              <a:rPr lang="en-US" dirty="0"/>
              <a:t>Lindsay Dotterweich, GT Endorsed, Project RAP Teacher 2</a:t>
            </a:r>
            <a:r>
              <a:rPr lang="en-US" baseline="30000" dirty="0"/>
              <a:t>nd</a:t>
            </a:r>
            <a:r>
              <a:rPr lang="en-US" dirty="0"/>
              <a:t> </a:t>
            </a:r>
            <a:r>
              <a:rPr lang="en-US" dirty="0" smtClean="0"/>
              <a:t>grade, </a:t>
            </a:r>
            <a:r>
              <a:rPr lang="en-US" dirty="0"/>
              <a:t>Gilmore Lane</a:t>
            </a:r>
          </a:p>
          <a:p>
            <a:endParaRPr lang="en-US" sz="1700" dirty="0"/>
          </a:p>
          <a:p>
            <a:endParaRPr lang="en-US" dirty="0"/>
          </a:p>
        </p:txBody>
      </p:sp>
    </p:spTree>
    <p:extLst>
      <p:ext uri="{BB962C8B-B14F-4D97-AF65-F5344CB8AC3E}">
        <p14:creationId xmlns:p14="http://schemas.microsoft.com/office/powerpoint/2010/main" val="216883719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half" idx="2"/>
          </p:nvPr>
        </p:nvSpPr>
        <p:spPr>
          <a:xfrm>
            <a:off x="380010" y="273132"/>
            <a:ext cx="4199610" cy="5594268"/>
          </a:xfrm>
        </p:spPr>
        <p:txBody>
          <a:bodyPr>
            <a:normAutofit fontScale="92500" lnSpcReduction="10000"/>
          </a:bodyPr>
          <a:lstStyle/>
          <a:p>
            <a:r>
              <a:rPr lang="en-US" sz="2400" b="1" dirty="0">
                <a:latin typeface="+mj-lt"/>
              </a:rPr>
              <a:t>Brandon </a:t>
            </a:r>
            <a:r>
              <a:rPr lang="en-US" sz="2400" dirty="0">
                <a:latin typeface="+mj-lt"/>
              </a:rPr>
              <a:t>has made significant strides this school year. Since being placed in a RAP cluster group, he has become more social with his peers and willing to try things out in the classroom. Beginning 2</a:t>
            </a:r>
            <a:r>
              <a:rPr lang="en-US" sz="2400" baseline="30000" dirty="0">
                <a:latin typeface="+mj-lt"/>
              </a:rPr>
              <a:t>nd</a:t>
            </a:r>
            <a:r>
              <a:rPr lang="en-US" sz="2400" dirty="0">
                <a:latin typeface="+mj-lt"/>
              </a:rPr>
              <a:t> grade, his love for reading was evident but now to go along with his love for reading, he has developed a love for technology. This was first met with struggle, but being in the RAP environment, he has triumphed and now has the attitude to not quit or give up. </a:t>
            </a:r>
          </a:p>
          <a:p>
            <a:endParaRPr lang="en-US" dirty="0"/>
          </a:p>
        </p:txBody>
      </p:sp>
      <p:sp>
        <p:nvSpPr>
          <p:cNvPr id="10" name="Rectangle 9"/>
          <p:cNvSpPr/>
          <p:nvPr/>
        </p:nvSpPr>
        <p:spPr>
          <a:xfrm>
            <a:off x="380010" y="5867400"/>
            <a:ext cx="4199610" cy="569387"/>
          </a:xfrm>
          <a:prstGeom prst="rect">
            <a:avLst/>
          </a:prstGeom>
        </p:spPr>
        <p:txBody>
          <a:bodyPr wrap="square">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prstClr val="black"/>
                </a:solidFill>
                <a:effectLst/>
                <a:uLnTx/>
                <a:uFillTx/>
                <a:latin typeface="Franklin Gothic Book" panose="020B0503020102020204"/>
                <a:ea typeface="+mn-ea"/>
                <a:cs typeface="+mn-cs"/>
              </a:rPr>
              <a:t>- </a:t>
            </a:r>
            <a:r>
              <a:rPr kumimoji="0" lang="en-US" sz="1500" b="0" i="0" u="none" strike="noStrike" kern="1200" cap="none" spc="0" normalizeH="0" baseline="0" noProof="0" dirty="0" smtClean="0">
                <a:ln>
                  <a:noFill/>
                </a:ln>
                <a:solidFill>
                  <a:prstClr val="black"/>
                </a:solidFill>
                <a:effectLst/>
                <a:uLnTx/>
                <a:uFillTx/>
                <a:latin typeface="Franklin Gothic Book" panose="020B0503020102020204"/>
                <a:ea typeface="+mn-ea"/>
                <a:cs typeface="+mn-cs"/>
              </a:rPr>
              <a:t>Jake </a:t>
            </a:r>
            <a:r>
              <a:rPr kumimoji="0" lang="en-US" sz="1500" b="0" i="0" u="none" strike="noStrike" kern="1200" cap="none" spc="0" normalizeH="0" baseline="0" noProof="0" dirty="0" err="1" smtClean="0">
                <a:ln>
                  <a:noFill/>
                </a:ln>
                <a:solidFill>
                  <a:prstClr val="black"/>
                </a:solidFill>
                <a:effectLst/>
                <a:uLnTx/>
                <a:uFillTx/>
                <a:latin typeface="Franklin Gothic Book" panose="020B0503020102020204"/>
                <a:ea typeface="+mn-ea"/>
                <a:cs typeface="+mn-cs"/>
              </a:rPr>
              <a:t>Kestler</a:t>
            </a:r>
            <a:r>
              <a:rPr kumimoji="0" lang="en-US" sz="1500" b="0" i="0" u="none" strike="noStrike" kern="1200" cap="none" spc="0" normalizeH="0" baseline="0" noProof="0" dirty="0" smtClean="0">
                <a:ln>
                  <a:noFill/>
                </a:ln>
                <a:solidFill>
                  <a:prstClr val="black"/>
                </a:solidFill>
                <a:effectLst/>
                <a:uLnTx/>
                <a:uFillTx/>
                <a:latin typeface="Franklin Gothic Book" panose="020B0503020102020204"/>
                <a:ea typeface="+mn-ea"/>
                <a:cs typeface="+mn-cs"/>
              </a:rPr>
              <a:t>, </a:t>
            </a:r>
            <a:r>
              <a:rPr kumimoji="0" lang="en-US" sz="1500" b="0" i="0" u="none" strike="noStrike" kern="1200" cap="none" spc="0" normalizeH="0" baseline="0" noProof="0" dirty="0">
                <a:ln>
                  <a:noFill/>
                </a:ln>
                <a:solidFill>
                  <a:prstClr val="black"/>
                </a:solidFill>
                <a:effectLst/>
                <a:uLnTx/>
                <a:uFillTx/>
                <a:latin typeface="Franklin Gothic Book" panose="020B0503020102020204"/>
                <a:ea typeface="+mn-ea"/>
                <a:cs typeface="+mn-cs"/>
              </a:rPr>
              <a:t>Project RAP Teacher </a:t>
            </a:r>
            <a:r>
              <a:rPr kumimoji="0" lang="en-US" sz="1500" b="0" i="0" u="none" strike="noStrike" kern="1200" cap="none" spc="0" normalizeH="0" baseline="0" noProof="0" dirty="0" smtClean="0">
                <a:ln>
                  <a:noFill/>
                </a:ln>
                <a:solidFill>
                  <a:prstClr val="black"/>
                </a:solidFill>
                <a:effectLst/>
                <a:uLnTx/>
                <a:uFillTx/>
                <a:latin typeface="Franklin Gothic Book" panose="020B0503020102020204"/>
                <a:ea typeface="+mn-ea"/>
                <a:cs typeface="+mn-cs"/>
              </a:rPr>
              <a:t>2</a:t>
            </a:r>
            <a:r>
              <a:rPr kumimoji="0" lang="en-US" sz="1500" b="0" i="0" u="none" strike="noStrike" kern="1200" cap="none" spc="0" normalizeH="0" baseline="30000" noProof="0" dirty="0" smtClean="0">
                <a:ln>
                  <a:noFill/>
                </a:ln>
                <a:solidFill>
                  <a:prstClr val="black"/>
                </a:solidFill>
                <a:effectLst/>
                <a:uLnTx/>
                <a:uFillTx/>
                <a:latin typeface="Franklin Gothic Book" panose="020B0503020102020204"/>
                <a:ea typeface="+mn-ea"/>
                <a:cs typeface="+mn-cs"/>
              </a:rPr>
              <a:t>nd</a:t>
            </a:r>
            <a:r>
              <a:rPr kumimoji="0" lang="en-US" sz="1500" b="0" i="0" u="none" strike="noStrike" kern="1200" cap="none" spc="0" normalizeH="0" baseline="0" noProof="0" dirty="0" smtClean="0">
                <a:ln>
                  <a:noFill/>
                </a:ln>
                <a:solidFill>
                  <a:prstClr val="black"/>
                </a:solidFill>
                <a:effectLst/>
                <a:uLnTx/>
                <a:uFillTx/>
                <a:latin typeface="Franklin Gothic Book" panose="020B0503020102020204"/>
                <a:ea typeface="+mn-ea"/>
                <a:cs typeface="+mn-cs"/>
              </a:rPr>
              <a:t> grade, Watson Lane</a:t>
            </a:r>
            <a:endParaRPr kumimoji="0" lang="en-US" sz="1500" b="0" i="0" u="none" strike="noStrike" kern="1200" cap="none" spc="0" normalizeH="0" baseline="0" noProof="0" dirty="0">
              <a:ln>
                <a:noFill/>
              </a:ln>
              <a:solidFill>
                <a:prstClr val="black"/>
              </a:solidFill>
              <a:effectLst/>
              <a:uLnTx/>
              <a:uFillTx/>
              <a:latin typeface="Franklin Gothic Book" panose="020B0503020102020204"/>
              <a:ea typeface="+mn-ea"/>
              <a:cs typeface="+mn-cs"/>
            </a:endParaRPr>
          </a:p>
        </p:txBody>
      </p:sp>
      <p:pic>
        <p:nvPicPr>
          <p:cNvPr id="3" name="Picture Placeholder 2"/>
          <p:cNvPicPr>
            <a:picLocks noGrp="1" noChangeAspect="1"/>
          </p:cNvPicPr>
          <p:nvPr>
            <p:ph type="pic" idx="1"/>
          </p:nvPr>
        </p:nvPicPr>
        <p:blipFill>
          <a:blip r:embed="rId2"/>
          <a:srcRect t="11339" b="11339"/>
          <a:stretch>
            <a:fillRect/>
          </a:stretch>
        </p:blipFill>
        <p:spPr>
          <a:prstGeom prst="rect">
            <a:avLst/>
          </a:prstGeom>
        </p:spPr>
      </p:pic>
    </p:spTree>
    <p:extLst>
      <p:ext uri="{BB962C8B-B14F-4D97-AF65-F5344CB8AC3E}">
        <p14:creationId xmlns:p14="http://schemas.microsoft.com/office/powerpoint/2010/main" val="163043014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smtClean="0"/>
              <a:t>Project </a:t>
            </a:r>
            <a:r>
              <a:rPr lang="en-US" sz="3200" dirty="0"/>
              <a:t>RAP has given King a wealth of resources to help differentiate lessons for our students.  The lessons provided have been super engaging and </a:t>
            </a:r>
            <a:r>
              <a:rPr lang="en-US" sz="3200" dirty="0" smtClean="0"/>
              <a:t>hands-on, </a:t>
            </a:r>
            <a:r>
              <a:rPr lang="en-US" sz="3200" dirty="0"/>
              <a:t>which really appeals to our students</a:t>
            </a:r>
            <a:r>
              <a:rPr lang="en-US" sz="3200" dirty="0" smtClean="0"/>
              <a:t>.</a:t>
            </a:r>
            <a:endParaRPr lang="en-US" sz="3200" dirty="0"/>
          </a:p>
        </p:txBody>
      </p:sp>
      <p:pic>
        <p:nvPicPr>
          <p:cNvPr id="2050" name="Picture 2" descr="https://lh6.googleusercontent.com/0Otw7SSFZk5GsN_uFnv3N_2JE9hND-eYjMfOd2eaU0FvF0iaaGoM22mK7KP_myWqnNHwtFHz-al-VRLHczhd5V2ji7uS1ltD8htf5m71snM0cItl_RKwo2pupdJUThCFfqliz7v2PAk"/>
          <p:cNvPicPr>
            <a:picLocks noGrp="1" noChangeAspect="1" noChangeArrowheads="1"/>
          </p:cNvPicPr>
          <p:nvPr>
            <p:ph type="pic" idx="1"/>
          </p:nvPr>
        </p:nvPicPr>
        <p:blipFill rotWithShape="1">
          <a:blip r:embed="rId2">
            <a:extLst>
              <a:ext uri="{28A0092B-C50C-407E-A947-70E740481C1C}">
                <a14:useLocalDpi xmlns:a14="http://schemas.microsoft.com/office/drawing/2010/main" val="0"/>
              </a:ext>
            </a:extLst>
          </a:blip>
          <a:srcRect l="535" t="9778" r="-535" b="12988"/>
          <a:stretch/>
        </p:blipFill>
        <p:spPr bwMode="auto">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half" idx="2"/>
          </p:nvPr>
        </p:nvSpPr>
        <p:spPr>
          <a:xfrm>
            <a:off x="843148" y="5551666"/>
            <a:ext cx="4330238" cy="3011432"/>
          </a:xfrm>
        </p:spPr>
        <p:txBody>
          <a:bodyPr/>
          <a:lstStyle/>
          <a:p>
            <a:pPr algn="r"/>
            <a:r>
              <a:rPr lang="en-US" dirty="0" smtClean="0"/>
              <a:t>-- Allison </a:t>
            </a:r>
            <a:r>
              <a:rPr lang="en-US" dirty="0" err="1"/>
              <a:t>Edeburn</a:t>
            </a:r>
            <a:r>
              <a:rPr lang="en-US" dirty="0"/>
              <a:t>-Ward, Project RAP Teacher </a:t>
            </a:r>
            <a:r>
              <a:rPr lang="en-US" dirty="0" smtClean="0"/>
              <a:t>1st Grade, </a:t>
            </a:r>
            <a:r>
              <a:rPr lang="de-DE" dirty="0"/>
              <a:t>King</a:t>
            </a:r>
            <a:endParaRPr lang="en-US" dirty="0"/>
          </a:p>
          <a:p>
            <a:endParaRPr lang="en-US" dirty="0"/>
          </a:p>
        </p:txBody>
      </p:sp>
    </p:spTree>
    <p:extLst>
      <p:ext uri="{BB962C8B-B14F-4D97-AF65-F5344CB8AC3E}">
        <p14:creationId xmlns:p14="http://schemas.microsoft.com/office/powerpoint/2010/main" val="282334937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s://lh4.googleusercontent.com/3hgUwPRdWBSW_lsb6A-sXsu4gGNqLbAz_OwGIC0SUEIkKA0YiRdLAf9xUeh1I6drJxARVSS3i3dzyMBDQ50t85G3S6kYq6xkq5cFIc_7VPMY5LVrXzEMF1FR4CQEEkA6uGAZoRwAJrE"/>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t="11543" b="11543"/>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half" idx="2"/>
          </p:nvPr>
        </p:nvSpPr>
        <p:spPr>
          <a:xfrm>
            <a:off x="210737" y="777833"/>
            <a:ext cx="4845133" cy="5854535"/>
          </a:xfrm>
        </p:spPr>
        <p:txBody>
          <a:bodyPr>
            <a:normAutofit fontScale="92500" lnSpcReduction="10000"/>
          </a:bodyPr>
          <a:lstStyle/>
          <a:p>
            <a:r>
              <a:rPr lang="en-US" sz="2600" dirty="0" smtClean="0"/>
              <a:t>Project RAP has assisted King Elementary in changing the culture in our building.  Student ownership of their learning has improved as students want to work with our GT Resource Teacher, Mrs. Stith.  Just last week a student approached Mrs. Stith and told her she wants to “try out” for AP next year.  Our kids are excited about their growth, the concepts they are gaining, and the differentiated approaches to learning.</a:t>
            </a:r>
          </a:p>
          <a:p>
            <a:r>
              <a:rPr lang="en-US" sz="1700" dirty="0" smtClean="0"/>
              <a:t>		-- Stephanie White, Principal</a:t>
            </a:r>
            <a:r>
              <a:rPr lang="en-US" dirty="0"/>
              <a:t/>
            </a:r>
            <a:br>
              <a:rPr lang="en-US" dirty="0"/>
            </a:br>
            <a:endParaRPr lang="en-US" dirty="0"/>
          </a:p>
        </p:txBody>
      </p:sp>
    </p:spTree>
    <p:extLst>
      <p:ext uri="{BB962C8B-B14F-4D97-AF65-F5344CB8AC3E}">
        <p14:creationId xmlns:p14="http://schemas.microsoft.com/office/powerpoint/2010/main" val="386207922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What’s working?</a:t>
            </a:r>
            <a:endParaRPr lang="en-US" dirty="0"/>
          </a:p>
        </p:txBody>
      </p:sp>
      <p:sp>
        <p:nvSpPr>
          <p:cNvPr id="5" name="Text Placeholder 4"/>
          <p:cNvSpPr>
            <a:spLocks noGrp="1"/>
          </p:cNvSpPr>
          <p:nvPr>
            <p:ph type="body" idx="1"/>
          </p:nvPr>
        </p:nvSpPr>
        <p:spPr/>
        <p:txBody>
          <a:bodyPr>
            <a:noAutofit/>
          </a:bodyPr>
          <a:lstStyle/>
          <a:p>
            <a:r>
              <a:rPr lang="en-US" sz="4000" dirty="0" smtClean="0"/>
              <a:t>What do the data say?</a:t>
            </a:r>
          </a:p>
          <a:p>
            <a:r>
              <a:rPr lang="en-US" sz="4000" dirty="0"/>
              <a:t>Dr. Kate Snyder</a:t>
            </a:r>
          </a:p>
        </p:txBody>
      </p:sp>
    </p:spTree>
    <p:extLst>
      <p:ext uri="{BB962C8B-B14F-4D97-AF65-F5344CB8AC3E}">
        <p14:creationId xmlns:p14="http://schemas.microsoft.com/office/powerpoint/2010/main" val="2539114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822366"/>
          </a:xfrm>
        </p:spPr>
        <p:txBody>
          <a:bodyPr/>
          <a:lstStyle/>
          <a:p>
            <a:r>
              <a:rPr lang="en-US" dirty="0" smtClean="0"/>
              <a:t>Agenda</a:t>
            </a:r>
            <a:endParaRPr lang="en-US" dirty="0"/>
          </a:p>
        </p:txBody>
      </p:sp>
      <p:sp>
        <p:nvSpPr>
          <p:cNvPr id="3" name="Content Placeholder 2"/>
          <p:cNvSpPr>
            <a:spLocks noGrp="1"/>
          </p:cNvSpPr>
          <p:nvPr>
            <p:ph idx="1"/>
          </p:nvPr>
        </p:nvSpPr>
        <p:spPr>
          <a:xfrm>
            <a:off x="1371600" y="1769423"/>
            <a:ext cx="9601200" cy="4097977"/>
          </a:xfrm>
        </p:spPr>
        <p:txBody>
          <a:bodyPr>
            <a:normAutofit lnSpcReduction="10000"/>
          </a:bodyPr>
          <a:lstStyle/>
          <a:p>
            <a:r>
              <a:rPr lang="en-US" sz="3200" dirty="0" smtClean="0"/>
              <a:t>Welcome and overview</a:t>
            </a:r>
          </a:p>
          <a:p>
            <a:r>
              <a:rPr lang="en-US" sz="3200" dirty="0" smtClean="0"/>
              <a:t>What’s working?</a:t>
            </a:r>
          </a:p>
          <a:p>
            <a:pPr lvl="1"/>
            <a:r>
              <a:rPr lang="en-US" sz="3200" dirty="0" smtClean="0"/>
              <a:t>What do the teachers say?</a:t>
            </a:r>
          </a:p>
          <a:p>
            <a:pPr lvl="1"/>
            <a:r>
              <a:rPr lang="en-US" sz="3200" dirty="0" smtClean="0"/>
              <a:t>What do the data say?</a:t>
            </a:r>
          </a:p>
          <a:p>
            <a:r>
              <a:rPr lang="en-US" sz="3200" dirty="0" smtClean="0"/>
              <a:t>What do you want to sustain?</a:t>
            </a:r>
          </a:p>
          <a:p>
            <a:r>
              <a:rPr lang="en-US" sz="3200" dirty="0" smtClean="0"/>
              <a:t>How do you sustain it?</a:t>
            </a:r>
          </a:p>
          <a:p>
            <a:r>
              <a:rPr lang="en-US" sz="3200" dirty="0" smtClean="0"/>
              <a:t>Sustainability Plans</a:t>
            </a:r>
          </a:p>
          <a:p>
            <a:endParaRPr lang="en-US" dirty="0"/>
          </a:p>
        </p:txBody>
      </p:sp>
    </p:spTree>
    <p:extLst>
      <p:ext uri="{BB962C8B-B14F-4D97-AF65-F5344CB8AC3E}">
        <p14:creationId xmlns:p14="http://schemas.microsoft.com/office/powerpoint/2010/main" val="238101381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What’s working?</a:t>
            </a:r>
            <a:endParaRPr lang="en-US" dirty="0"/>
          </a:p>
        </p:txBody>
      </p:sp>
      <p:sp>
        <p:nvSpPr>
          <p:cNvPr id="5" name="Text Placeholder 4"/>
          <p:cNvSpPr>
            <a:spLocks noGrp="1"/>
          </p:cNvSpPr>
          <p:nvPr>
            <p:ph type="body" idx="1"/>
          </p:nvPr>
        </p:nvSpPr>
        <p:spPr/>
        <p:txBody>
          <a:bodyPr>
            <a:normAutofit/>
          </a:bodyPr>
          <a:lstStyle/>
          <a:p>
            <a:r>
              <a:rPr lang="en-US" sz="4000" dirty="0" smtClean="0"/>
              <a:t>What do the principals say?</a:t>
            </a:r>
            <a:endParaRPr lang="en-US" sz="4000" dirty="0"/>
          </a:p>
        </p:txBody>
      </p:sp>
    </p:spTree>
    <p:extLst>
      <p:ext uri="{BB962C8B-B14F-4D97-AF65-F5344CB8AC3E}">
        <p14:creationId xmlns:p14="http://schemas.microsoft.com/office/powerpoint/2010/main" val="3224995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What do you want to sustain?</a:t>
            </a:r>
            <a:endParaRPr lang="en-US" dirty="0"/>
          </a:p>
        </p:txBody>
      </p:sp>
      <p:sp>
        <p:nvSpPr>
          <p:cNvPr id="5" name="Text Placeholder 4"/>
          <p:cNvSpPr>
            <a:spLocks noGrp="1"/>
          </p:cNvSpPr>
          <p:nvPr>
            <p:ph type="body" idx="1"/>
          </p:nvPr>
        </p:nvSpPr>
        <p:spPr/>
        <p:txBody>
          <a:bodyPr>
            <a:normAutofit/>
          </a:bodyPr>
          <a:lstStyle/>
          <a:p>
            <a:r>
              <a:rPr lang="en-US" sz="4000" dirty="0" smtClean="0"/>
              <a:t>Activity</a:t>
            </a:r>
            <a:endParaRPr lang="en-US" sz="4000" dirty="0"/>
          </a:p>
        </p:txBody>
      </p:sp>
    </p:spTree>
    <p:extLst>
      <p:ext uri="{BB962C8B-B14F-4D97-AF65-F5344CB8AC3E}">
        <p14:creationId xmlns:p14="http://schemas.microsoft.com/office/powerpoint/2010/main" val="3543930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134093" y="682831"/>
            <a:ext cx="9981210" cy="5628904"/>
          </a:xfrm>
        </p:spPr>
        <p:txBody>
          <a:bodyPr>
            <a:normAutofit fontScale="92500" lnSpcReduction="10000"/>
          </a:bodyPr>
          <a:lstStyle/>
          <a:p>
            <a:r>
              <a:rPr lang="en-US" sz="4000" dirty="0" smtClean="0"/>
              <a:t>Write your mission statement at the top.</a:t>
            </a:r>
          </a:p>
          <a:p>
            <a:r>
              <a:rPr lang="en-US" sz="4000" dirty="0" smtClean="0"/>
              <a:t>Brainstorm ideas, philosophies, practices, and strategies you want to continue from Project RAP.</a:t>
            </a:r>
          </a:p>
          <a:p>
            <a:r>
              <a:rPr lang="en-US" sz="4000" dirty="0" smtClean="0"/>
              <a:t>After ensuring these fit with your mission statement, categorize your brainstorming results.</a:t>
            </a:r>
          </a:p>
          <a:p>
            <a:r>
              <a:rPr lang="en-US" sz="4000" dirty="0" smtClean="0"/>
              <a:t>Star the categories that are most important to sustain.</a:t>
            </a:r>
          </a:p>
          <a:p>
            <a:r>
              <a:rPr lang="en-US" sz="4000" dirty="0" smtClean="0"/>
              <a:t>Share.</a:t>
            </a:r>
          </a:p>
          <a:p>
            <a:endParaRPr lang="en-US" dirty="0" smtClean="0"/>
          </a:p>
        </p:txBody>
      </p:sp>
    </p:spTree>
    <p:extLst>
      <p:ext uri="{BB962C8B-B14F-4D97-AF65-F5344CB8AC3E}">
        <p14:creationId xmlns:p14="http://schemas.microsoft.com/office/powerpoint/2010/main" val="119550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The importance of policy and procedure</a:t>
            </a:r>
            <a:endParaRPr lang="en-US" dirty="0"/>
          </a:p>
        </p:txBody>
      </p:sp>
      <p:sp>
        <p:nvSpPr>
          <p:cNvPr id="5" name="Text Placeholder 4"/>
          <p:cNvSpPr>
            <a:spLocks noGrp="1"/>
          </p:cNvSpPr>
          <p:nvPr>
            <p:ph type="body" idx="1"/>
          </p:nvPr>
        </p:nvSpPr>
        <p:spPr>
          <a:xfrm>
            <a:off x="765025" y="4154097"/>
            <a:ext cx="9612971" cy="1143324"/>
          </a:xfrm>
        </p:spPr>
        <p:txBody>
          <a:bodyPr>
            <a:noAutofit/>
          </a:bodyPr>
          <a:lstStyle/>
          <a:p>
            <a:r>
              <a:rPr lang="en-US" sz="4000" dirty="0" smtClean="0"/>
              <a:t>KSBA Video</a:t>
            </a:r>
            <a:endParaRPr lang="en-US" sz="4000" dirty="0"/>
          </a:p>
        </p:txBody>
      </p:sp>
    </p:spTree>
    <p:extLst>
      <p:ext uri="{BB962C8B-B14F-4D97-AF65-F5344CB8AC3E}">
        <p14:creationId xmlns:p14="http://schemas.microsoft.com/office/powerpoint/2010/main" val="2719182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p:txBody>
          <a:bodyPr/>
          <a:lstStyle/>
          <a:p>
            <a:endParaRPr lang="en-US" dirty="0"/>
          </a:p>
        </p:txBody>
      </p:sp>
      <p:sp>
        <p:nvSpPr>
          <p:cNvPr id="8" name="Subtitle 7"/>
          <p:cNvSpPr>
            <a:spLocks noGrp="1"/>
          </p:cNvSpPr>
          <p:nvPr>
            <p:ph type="subTitle" idx="1"/>
          </p:nvPr>
        </p:nvSpPr>
        <p:spPr/>
        <p:txBody>
          <a:bodyPr/>
          <a:lstStyle/>
          <a:p>
            <a:endParaRPr lang="en-US"/>
          </a:p>
        </p:txBody>
      </p:sp>
      <p:pic>
        <p:nvPicPr>
          <p:cNvPr id="6" name="CWsEmmiuiJQ"/>
          <p:cNvPicPr>
            <a:picLocks noGrp="1" noRot="1" noChangeAspect="1"/>
          </p:cNvPicPr>
          <p:nvPr>
            <p:ph idx="4294967295"/>
            <a:videoFile r:link="rId1"/>
          </p:nvPr>
        </p:nvPicPr>
        <p:blipFill>
          <a:blip r:embed="rId3"/>
          <a:stretch>
            <a:fillRect/>
          </a:stretch>
        </p:blipFill>
        <p:spPr>
          <a:xfrm>
            <a:off x="627698" y="236855"/>
            <a:ext cx="11015662" cy="6197600"/>
          </a:xfrm>
          <a:prstGeom prst="rect">
            <a:avLst/>
          </a:prstGeom>
          <a:solidFill>
            <a:srgbClr val="4F81BD"/>
          </a:solidFill>
          <a:ln>
            <a:noFill/>
          </a:ln>
          <a:effectLst>
            <a:innerShdw blurRad="469900">
              <a:srgbClr val="000000">
                <a:alpha val="86000"/>
              </a:srgbClr>
            </a:innerShdw>
          </a:effectLst>
          <a:scene3d>
            <a:camera prst="orthographicFront"/>
            <a:lightRig rig="soft" dir="t"/>
          </a:scene3d>
          <a:sp3d/>
        </p:spPr>
      </p:pic>
    </p:spTree>
    <p:extLst>
      <p:ext uri="{BB962C8B-B14F-4D97-AF65-F5344CB8AC3E}">
        <p14:creationId xmlns:p14="http://schemas.microsoft.com/office/powerpoint/2010/main" val="41036338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t>Sustainability plan</a:t>
            </a:r>
            <a:endParaRPr lang="en-US" dirty="0"/>
          </a:p>
        </p:txBody>
      </p:sp>
      <p:sp>
        <p:nvSpPr>
          <p:cNvPr id="5" name="Text Placeholder 4"/>
          <p:cNvSpPr>
            <a:spLocks noGrp="1"/>
          </p:cNvSpPr>
          <p:nvPr>
            <p:ph type="body" idx="1"/>
          </p:nvPr>
        </p:nvSpPr>
        <p:spPr>
          <a:xfrm>
            <a:off x="765025" y="4154097"/>
            <a:ext cx="9612971" cy="1143324"/>
          </a:xfrm>
        </p:spPr>
        <p:txBody>
          <a:bodyPr>
            <a:noAutofit/>
          </a:bodyPr>
          <a:lstStyle/>
          <a:p>
            <a:endParaRPr lang="en-US" sz="4000" dirty="0"/>
          </a:p>
        </p:txBody>
      </p:sp>
    </p:spTree>
    <p:extLst>
      <p:ext uri="{BB962C8B-B14F-4D97-AF65-F5344CB8AC3E}">
        <p14:creationId xmlns:p14="http://schemas.microsoft.com/office/powerpoint/2010/main" val="332450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nodePh="1">
                                  <p:stCondLst>
                                    <p:cond delay="0"/>
                                  </p:stCondLst>
                                  <p:endCondLst>
                                    <p:cond evt="begin" delay="0">
                                      <p:tn val="5"/>
                                    </p:cond>
                                  </p:end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0"/>
            <a:ext cx="12509101" cy="9632779"/>
          </a:xfrm>
          <a:prstGeom prst="rect">
            <a:avLst/>
          </a:prstGeom>
        </p:spPr>
      </p:pic>
    </p:spTree>
    <p:extLst>
      <p:ext uri="{BB962C8B-B14F-4D97-AF65-F5344CB8AC3E}">
        <p14:creationId xmlns:p14="http://schemas.microsoft.com/office/powerpoint/2010/main" val="151554029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Future plans for sustaining the vision</a:t>
            </a:r>
            <a:endParaRPr lang="en-US" dirty="0"/>
          </a:p>
        </p:txBody>
      </p:sp>
      <p:sp>
        <p:nvSpPr>
          <p:cNvPr id="6" name="Content Placeholder 5"/>
          <p:cNvSpPr>
            <a:spLocks noGrp="1"/>
          </p:cNvSpPr>
          <p:nvPr>
            <p:ph idx="1"/>
          </p:nvPr>
        </p:nvSpPr>
        <p:spPr>
          <a:xfrm>
            <a:off x="1371600" y="1917864"/>
            <a:ext cx="9708078" cy="4209803"/>
          </a:xfrm>
        </p:spPr>
        <p:txBody>
          <a:bodyPr>
            <a:normAutofit/>
          </a:bodyPr>
          <a:lstStyle/>
          <a:p>
            <a:r>
              <a:rPr lang="en-US" sz="2400" b="1" dirty="0" smtClean="0"/>
              <a:t>July 24, 2018</a:t>
            </a:r>
          </a:p>
          <a:p>
            <a:pPr lvl="1"/>
            <a:r>
              <a:rPr lang="en-US" sz="2400" dirty="0" smtClean="0"/>
              <a:t>veteran RAP teachers in the morning; teachers new to RAP in 2017-2018 in the afternoon</a:t>
            </a:r>
          </a:p>
          <a:p>
            <a:r>
              <a:rPr lang="en-US" sz="2400" b="1" dirty="0" smtClean="0"/>
              <a:t>KAGE Annual Conference, February 25-26, 2019</a:t>
            </a:r>
          </a:p>
          <a:p>
            <a:pPr lvl="1"/>
            <a:r>
              <a:rPr lang="en-US" sz="2400" dirty="0" smtClean="0"/>
              <a:t>Submit proposals</a:t>
            </a:r>
          </a:p>
          <a:p>
            <a:pPr lvl="1"/>
            <a:r>
              <a:rPr lang="en-US" sz="2400" dirty="0" smtClean="0"/>
              <a:t>Attend Administrators Institute</a:t>
            </a:r>
          </a:p>
          <a:p>
            <a:pPr lvl="1"/>
            <a:r>
              <a:rPr lang="en-US" sz="2400" dirty="0" smtClean="0"/>
              <a:t>Attend conference</a:t>
            </a:r>
          </a:p>
          <a:p>
            <a:r>
              <a:rPr lang="en-US" sz="2400" b="1" dirty="0" smtClean="0"/>
              <a:t>March 6, 2019</a:t>
            </a:r>
          </a:p>
          <a:p>
            <a:pPr lvl="1"/>
            <a:r>
              <a:rPr lang="en-US" sz="2400" b="1" dirty="0" smtClean="0"/>
              <a:t>4:30-7:30</a:t>
            </a:r>
          </a:p>
        </p:txBody>
      </p:sp>
    </p:spTree>
    <p:extLst>
      <p:ext uri="{BB962C8B-B14F-4D97-AF65-F5344CB8AC3E}">
        <p14:creationId xmlns:p14="http://schemas.microsoft.com/office/powerpoint/2010/main" val="297200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Sample plans</a:t>
            </a:r>
            <a:endParaRPr lang="en-US" dirty="0"/>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406249212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06877" y="1"/>
            <a:ext cx="9987149" cy="7690720"/>
          </a:xfrm>
          <a:prstGeom prst="rect">
            <a:avLst/>
          </a:prstGeom>
        </p:spPr>
      </p:pic>
    </p:spTree>
    <p:extLst>
      <p:ext uri="{BB962C8B-B14F-4D97-AF65-F5344CB8AC3E}">
        <p14:creationId xmlns:p14="http://schemas.microsoft.com/office/powerpoint/2010/main" val="39830946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941119"/>
          </a:xfrm>
        </p:spPr>
        <p:txBody>
          <a:bodyPr>
            <a:normAutofit fontScale="90000"/>
          </a:bodyPr>
          <a:lstStyle/>
          <a:p>
            <a:r>
              <a:rPr lang="en-US" dirty="0" smtClean="0"/>
              <a:t>WHAS 11:</a:t>
            </a:r>
            <a:br>
              <a:rPr lang="en-US" dirty="0" smtClean="0"/>
            </a:br>
            <a:r>
              <a:rPr lang="en-US" dirty="0" smtClean="0"/>
              <a:t>Local Program Helping to Close the Achievement Gap</a:t>
            </a:r>
            <a:endParaRPr lang="en-US" dirty="0"/>
          </a:p>
        </p:txBody>
      </p:sp>
      <p:sp>
        <p:nvSpPr>
          <p:cNvPr id="3" name="Content Placeholder 2"/>
          <p:cNvSpPr>
            <a:spLocks noGrp="1"/>
          </p:cNvSpPr>
          <p:nvPr>
            <p:ph idx="1"/>
          </p:nvPr>
        </p:nvSpPr>
        <p:spPr>
          <a:xfrm>
            <a:off x="1454727" y="3325091"/>
            <a:ext cx="9601200" cy="4050475"/>
          </a:xfrm>
        </p:spPr>
        <p:txBody>
          <a:bodyPr/>
          <a:lstStyle/>
          <a:p>
            <a:r>
              <a:rPr lang="en-US" dirty="0">
                <a:hlinkClick r:id="rId2"/>
              </a:rPr>
              <a:t>http://</a:t>
            </a:r>
            <a:r>
              <a:rPr lang="en-US" dirty="0" smtClean="0">
                <a:hlinkClick r:id="rId2"/>
              </a:rPr>
              <a:t>www.whas11.com/mobile/article/news/education/local-program-helping-to-close-the-achievement-gap/511378414</a:t>
            </a:r>
            <a:endParaRPr lang="en-US" dirty="0" smtClean="0"/>
          </a:p>
          <a:p>
            <a:endParaRPr lang="en-US" dirty="0"/>
          </a:p>
        </p:txBody>
      </p:sp>
    </p:spTree>
    <p:extLst>
      <p:ext uri="{BB962C8B-B14F-4D97-AF65-F5344CB8AC3E}">
        <p14:creationId xmlns:p14="http://schemas.microsoft.com/office/powerpoint/2010/main" val="224197570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12509101" cy="9632779"/>
          </a:xfrm>
          <a:prstGeom prst="rect">
            <a:avLst/>
          </a:prstGeom>
        </p:spPr>
      </p:pic>
    </p:spTree>
    <p:extLst>
      <p:ext uri="{BB962C8B-B14F-4D97-AF65-F5344CB8AC3E}">
        <p14:creationId xmlns:p14="http://schemas.microsoft.com/office/powerpoint/2010/main" val="167328848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15637" y="-91525"/>
            <a:ext cx="10224866" cy="7873777"/>
          </a:xfrm>
          <a:prstGeom prst="rect">
            <a:avLst/>
          </a:prstGeom>
        </p:spPr>
      </p:pic>
    </p:spTree>
    <p:extLst>
      <p:ext uri="{BB962C8B-B14F-4D97-AF65-F5344CB8AC3E}">
        <p14:creationId xmlns:p14="http://schemas.microsoft.com/office/powerpoint/2010/main" val="223015259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63138" y="-273133"/>
            <a:ext cx="10355283" cy="7974207"/>
          </a:xfrm>
          <a:prstGeom prst="rect">
            <a:avLst/>
          </a:prstGeom>
        </p:spPr>
      </p:pic>
    </p:spTree>
    <p:extLst>
      <p:ext uri="{BB962C8B-B14F-4D97-AF65-F5344CB8AC3E}">
        <p14:creationId xmlns:p14="http://schemas.microsoft.com/office/powerpoint/2010/main" val="280113928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509101" cy="9632779"/>
          </a:xfrm>
          <a:prstGeom prst="rect">
            <a:avLst/>
          </a:prstGeom>
        </p:spPr>
      </p:pic>
    </p:spTree>
    <p:extLst>
      <p:ext uri="{BB962C8B-B14F-4D97-AF65-F5344CB8AC3E}">
        <p14:creationId xmlns:p14="http://schemas.microsoft.com/office/powerpoint/2010/main" val="247330486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567543" y="1788453"/>
            <a:ext cx="9025247" cy="2736045"/>
          </a:xfrm>
        </p:spPr>
        <p:txBody>
          <a:bodyPr/>
          <a:lstStyle/>
          <a:p>
            <a:r>
              <a:rPr lang="en-US" sz="5400" dirty="0">
                <a:hlinkClick r:id="rId2"/>
              </a:rPr>
              <a:t>https://</a:t>
            </a:r>
            <a:r>
              <a:rPr lang="en-US" sz="5400" dirty="0" smtClean="0">
                <a:hlinkClick r:id="rId2"/>
              </a:rPr>
              <a:t>www.wku.edu/</a:t>
            </a:r>
            <a:br>
              <a:rPr lang="en-US" sz="5400" dirty="0" smtClean="0">
                <a:hlinkClick r:id="rId2"/>
              </a:rPr>
            </a:br>
            <a:r>
              <a:rPr lang="en-US" sz="5400" dirty="0" smtClean="0">
                <a:hlinkClick r:id="rId2"/>
              </a:rPr>
              <a:t>gifted/rap/professional-</a:t>
            </a:r>
            <a:r>
              <a:rPr lang="en-US" sz="5400" dirty="0" err="1" smtClean="0">
                <a:hlinkClick r:id="rId2"/>
              </a:rPr>
              <a:t>development.php</a:t>
            </a:r>
            <a:endParaRPr lang="en-US" sz="5400" dirty="0"/>
          </a:p>
        </p:txBody>
      </p:sp>
      <p:sp>
        <p:nvSpPr>
          <p:cNvPr id="5" name="Subtitle 4"/>
          <p:cNvSpPr>
            <a:spLocks noGrp="1"/>
          </p:cNvSpPr>
          <p:nvPr>
            <p:ph type="subTitle" idx="1"/>
          </p:nvPr>
        </p:nvSpPr>
        <p:spPr>
          <a:xfrm>
            <a:off x="2489900" y="4740050"/>
            <a:ext cx="6831673" cy="1086237"/>
          </a:xfrm>
        </p:spPr>
        <p:txBody>
          <a:bodyPr/>
          <a:lstStyle/>
          <a:p>
            <a:r>
              <a:rPr lang="en-US" dirty="0" smtClean="0"/>
              <a:t>Go to May 4, 2018</a:t>
            </a:r>
            <a:endParaRPr lang="en-US" dirty="0"/>
          </a:p>
        </p:txBody>
      </p:sp>
    </p:spTree>
    <p:extLst>
      <p:ext uri="{BB962C8B-B14F-4D97-AF65-F5344CB8AC3E}">
        <p14:creationId xmlns:p14="http://schemas.microsoft.com/office/powerpoint/2010/main" val="156612562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What’s working?</a:t>
            </a:r>
            <a:endParaRPr lang="en-US" dirty="0"/>
          </a:p>
        </p:txBody>
      </p:sp>
      <p:sp>
        <p:nvSpPr>
          <p:cNvPr id="5" name="Text Placeholder 4"/>
          <p:cNvSpPr>
            <a:spLocks noGrp="1"/>
          </p:cNvSpPr>
          <p:nvPr>
            <p:ph type="body" idx="1"/>
          </p:nvPr>
        </p:nvSpPr>
        <p:spPr/>
        <p:txBody>
          <a:bodyPr/>
          <a:lstStyle/>
          <a:p>
            <a:r>
              <a:rPr lang="en-US" sz="4000" dirty="0" smtClean="0"/>
              <a:t>What do the teachers say?</a:t>
            </a:r>
            <a:endParaRPr lang="en-US" sz="4000" dirty="0"/>
          </a:p>
        </p:txBody>
      </p:sp>
    </p:spTree>
    <p:extLst>
      <p:ext uri="{BB962C8B-B14F-4D97-AF65-F5344CB8AC3E}">
        <p14:creationId xmlns:p14="http://schemas.microsoft.com/office/powerpoint/2010/main" val="3734185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half" idx="2"/>
          </p:nvPr>
        </p:nvSpPr>
        <p:spPr>
          <a:xfrm>
            <a:off x="261257" y="273132"/>
            <a:ext cx="4904509" cy="6436426"/>
          </a:xfrm>
        </p:spPr>
        <p:txBody>
          <a:bodyPr>
            <a:normAutofit fontScale="55000" lnSpcReduction="20000"/>
          </a:bodyPr>
          <a:lstStyle/>
          <a:p>
            <a:r>
              <a:rPr lang="en-US" sz="3300" dirty="0"/>
              <a:t>I did not identify </a:t>
            </a:r>
            <a:r>
              <a:rPr lang="en-US" sz="3300" b="1" dirty="0"/>
              <a:t>Adriana</a:t>
            </a:r>
            <a:r>
              <a:rPr lang="en-US" sz="3300" dirty="0"/>
              <a:t> this year, but I should have. Adriana is a very creative writer and a very high math achiever. At the beginning of the year, she struggled with reading and qualified for Reading Recovery services, which I let taint my decision to not refer her to Project RAP. Afterward, I realized that my decision to not refer her went against everything Project RAP is about, so I placed her with my RAP groups for pull out lessons and really pushed her this year. She has blown me away! I now realize that she is a twice-exceptional student. She struggles with dyslexia, but after help from Reading Recovery and being pushed from pull out lessons, she is now reading above grade level, performing well in all content areas, and is a very creative thinker. I have communicated with my second grade team, and she will be a RAP student next year. Thank you Project RAP for changing my mindset so that Adriana could receive the extra push that she deserved. </a:t>
            </a:r>
          </a:p>
          <a:p>
            <a:endParaRPr lang="en-US" dirty="0"/>
          </a:p>
        </p:txBody>
      </p:sp>
      <p:sp>
        <p:nvSpPr>
          <p:cNvPr id="10" name="Rectangle 9"/>
          <p:cNvSpPr/>
          <p:nvPr/>
        </p:nvSpPr>
        <p:spPr>
          <a:xfrm>
            <a:off x="380010" y="5867400"/>
            <a:ext cx="4199610" cy="553998"/>
          </a:xfrm>
          <a:prstGeom prst="rect">
            <a:avLst/>
          </a:prstGeom>
        </p:spPr>
        <p:txBody>
          <a:bodyPr wrap="square">
            <a:spAutoFit/>
          </a:bodyPr>
          <a:lstStyle/>
          <a:p>
            <a:pPr algn="r"/>
            <a:r>
              <a:rPr lang="en-US" sz="1500" dirty="0"/>
              <a:t>- </a:t>
            </a:r>
            <a:r>
              <a:rPr lang="en-US" sz="1500" dirty="0" smtClean="0"/>
              <a:t>Leanna Jones, </a:t>
            </a:r>
            <a:r>
              <a:rPr lang="en-US" sz="1500" dirty="0"/>
              <a:t>Project RAP Teacher </a:t>
            </a:r>
            <a:r>
              <a:rPr lang="en-US" sz="1500" dirty="0" smtClean="0"/>
              <a:t>1</a:t>
            </a:r>
            <a:r>
              <a:rPr lang="en-US" sz="1500" baseline="30000" dirty="0" smtClean="0"/>
              <a:t>st</a:t>
            </a:r>
            <a:r>
              <a:rPr lang="en-US" sz="1500" dirty="0" smtClean="0"/>
              <a:t>  grade, Watson Lane</a:t>
            </a:r>
            <a:endParaRPr lang="en-US" sz="1500" dirty="0"/>
          </a:p>
        </p:txBody>
      </p:sp>
      <p:pic>
        <p:nvPicPr>
          <p:cNvPr id="4" name="Picture Placeholder 3"/>
          <p:cNvPicPr>
            <a:picLocks noGrp="1" noChangeAspect="1"/>
          </p:cNvPicPr>
          <p:nvPr>
            <p:ph type="pic" idx="1"/>
          </p:nvPr>
        </p:nvPicPr>
        <p:blipFill rotWithShape="1">
          <a:blip r:embed="rId2"/>
          <a:srcRect l="-2" t="-7890" r="-4694" b="39938"/>
          <a:stretch/>
        </p:blipFill>
        <p:spPr>
          <a:xfrm>
            <a:off x="5377740" y="-950027"/>
            <a:ext cx="6972598" cy="8039595"/>
          </a:xfrm>
          <a:prstGeom prst="rect">
            <a:avLst/>
          </a:prstGeom>
        </p:spPr>
      </p:pic>
    </p:spTree>
    <p:extLst>
      <p:ext uri="{BB962C8B-B14F-4D97-AF65-F5344CB8AC3E}">
        <p14:creationId xmlns:p14="http://schemas.microsoft.com/office/powerpoint/2010/main" val="25803418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idx="1"/>
          </p:nvPr>
        </p:nvPicPr>
        <p:blipFill rotWithShape="1">
          <a:blip r:embed="rId2"/>
          <a:srcRect l="-178" t="5518" r="178" b="17282"/>
          <a:stretch/>
        </p:blipFill>
        <p:spPr>
          <a:prstGeom prst="rect">
            <a:avLst/>
          </a:prstGeom>
        </p:spPr>
      </p:pic>
      <p:sp>
        <p:nvSpPr>
          <p:cNvPr id="4" name="Text Placeholder 3"/>
          <p:cNvSpPr>
            <a:spLocks noGrp="1"/>
          </p:cNvSpPr>
          <p:nvPr>
            <p:ph type="body" sz="half" idx="2"/>
          </p:nvPr>
        </p:nvSpPr>
        <p:spPr>
          <a:xfrm>
            <a:off x="356258" y="305788"/>
            <a:ext cx="4702629" cy="6246421"/>
          </a:xfrm>
        </p:spPr>
        <p:txBody>
          <a:bodyPr>
            <a:normAutofit fontScale="92500" lnSpcReduction="20000"/>
          </a:bodyPr>
          <a:lstStyle/>
          <a:p>
            <a:r>
              <a:rPr lang="en-US" sz="1900" b="1" dirty="0" smtClean="0"/>
              <a:t>Demonte</a:t>
            </a:r>
            <a:r>
              <a:rPr lang="en-US" sz="1900" dirty="0" smtClean="0"/>
              <a:t> came to Kindergarten with an IEP for Developmental Delay and was identified as twice exceptional by the end of Kindergarten. By mid-first grade, we exited him from IEP services because of his amazing progress and growth. As a student who presented with attention/focus issues, behavioral outbursts/shutting down, and hyperactivity throughout kindergarten and beginning of 1</a:t>
            </a:r>
            <a:r>
              <a:rPr lang="en-US" sz="1900" baseline="30000" dirty="0" smtClean="0"/>
              <a:t>st</a:t>
            </a:r>
            <a:r>
              <a:rPr lang="en-US" sz="1900" dirty="0" smtClean="0"/>
              <a:t> grade, the Project RAP has helped with many of these issues. By challenging him and keeping him engaged through differentiated instruction/work and interest-based learning/projects, Demonte’s attention and behavioral issues have become much less severe. His mom has talked time and time again about how proud and happy she is with his progress, and how she thinks challenging him has made a difference in his behavioral success.</a:t>
            </a:r>
            <a:endParaRPr lang="en-US" dirty="0"/>
          </a:p>
          <a:p>
            <a:pPr algn="r"/>
            <a:r>
              <a:rPr lang="en-US" dirty="0" smtClean="0"/>
              <a:t>-</a:t>
            </a:r>
            <a:r>
              <a:rPr lang="en-US" dirty="0"/>
              <a:t>Lindsay </a:t>
            </a:r>
            <a:r>
              <a:rPr lang="en-US" dirty="0" smtClean="0"/>
              <a:t>Dotterweich, GT Endorsed, </a:t>
            </a:r>
            <a:r>
              <a:rPr lang="en-US" dirty="0"/>
              <a:t>Project RAP Teacher </a:t>
            </a:r>
            <a:r>
              <a:rPr lang="en-US" dirty="0" smtClean="0"/>
              <a:t>2</a:t>
            </a:r>
            <a:r>
              <a:rPr lang="en-US" baseline="30000" dirty="0" smtClean="0"/>
              <a:t>nd</a:t>
            </a:r>
            <a:r>
              <a:rPr lang="en-US" dirty="0" smtClean="0"/>
              <a:t> grade, </a:t>
            </a:r>
            <a:r>
              <a:rPr lang="en-US" dirty="0"/>
              <a:t>Gilmore Lane</a:t>
            </a:r>
          </a:p>
          <a:p>
            <a:endParaRPr lang="en-US" sz="1700" dirty="0"/>
          </a:p>
          <a:p>
            <a:endParaRPr lang="en-US" dirty="0"/>
          </a:p>
        </p:txBody>
      </p:sp>
    </p:spTree>
    <p:extLst>
      <p:ext uri="{BB962C8B-B14F-4D97-AF65-F5344CB8AC3E}">
        <p14:creationId xmlns:p14="http://schemas.microsoft.com/office/powerpoint/2010/main" val="1471357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002976" y="846611"/>
            <a:ext cx="5670468" cy="1499259"/>
          </a:xfrm>
        </p:spPr>
        <p:txBody>
          <a:bodyPr>
            <a:normAutofit fontScale="90000"/>
          </a:bodyPr>
          <a:lstStyle/>
          <a:p>
            <a:r>
              <a:rPr lang="en-US" sz="2700" b="1" dirty="0" smtClean="0"/>
              <a:t>Dominic</a:t>
            </a:r>
            <a:r>
              <a:rPr lang="en-US" sz="2700" dirty="0" smtClean="0"/>
              <a:t> </a:t>
            </a:r>
            <a:r>
              <a:rPr lang="en-US" sz="2700" dirty="0"/>
              <a:t>is one of those students who was at risk of not being identified due to behavior issues in </a:t>
            </a:r>
            <a:r>
              <a:rPr lang="en-US" sz="2700" dirty="0" smtClean="0"/>
              <a:t>the classroom</a:t>
            </a:r>
            <a:r>
              <a:rPr lang="en-US" sz="2700" dirty="0"/>
              <a:t>. </a:t>
            </a:r>
            <a:r>
              <a:rPr lang="en-US" sz="2700" dirty="0" smtClean="0"/>
              <a:t>Because </a:t>
            </a:r>
            <a:r>
              <a:rPr lang="en-US" sz="2700" dirty="0"/>
              <a:t>of the opportunities that Project RAP has offered him, he has exhibited a great amount of success and has made extraordinary gains, in math particularly.  Differentiated activities, along with being allowed to make choices of how to demonstrate his learning have increased his motivation, as well as his confidence. Without Project RAP, Dominic most likely would have fallen through the cracks and not reached his full potential as a learner</a:t>
            </a:r>
            <a:r>
              <a:rPr lang="en-US" sz="2700" dirty="0" smtClean="0"/>
              <a:t>.</a:t>
            </a:r>
            <a:br>
              <a:rPr lang="en-US" sz="2700" dirty="0" smtClean="0"/>
            </a:br>
            <a:r>
              <a:rPr lang="en-US" sz="2700" dirty="0"/>
              <a:t/>
            </a:r>
            <a:br>
              <a:rPr lang="en-US" sz="2700" dirty="0"/>
            </a:br>
            <a:r>
              <a:rPr lang="en-US" sz="2700" dirty="0" smtClean="0"/>
              <a:t>-- </a:t>
            </a:r>
            <a:r>
              <a:rPr lang="en-US" sz="1800" dirty="0" smtClean="0"/>
              <a:t>Morgan </a:t>
            </a:r>
            <a:r>
              <a:rPr lang="en-US" sz="1800" dirty="0"/>
              <a:t>Terry, GT Endorsed, Project RAP Teacher 3rd </a:t>
            </a:r>
            <a:r>
              <a:rPr lang="en-US" sz="1800" dirty="0" smtClean="0"/>
              <a:t>Grade, </a:t>
            </a:r>
            <a:r>
              <a:rPr lang="de-DE" sz="1800" dirty="0"/>
              <a:t>King</a:t>
            </a:r>
            <a:r>
              <a:rPr lang="en-US" sz="2400" dirty="0"/>
              <a:t/>
            </a:r>
            <a:br>
              <a:rPr lang="en-US" sz="2400" dirty="0"/>
            </a:br>
            <a:r>
              <a:rPr lang="en-US" sz="2400" dirty="0"/>
              <a:t/>
            </a:r>
            <a:br>
              <a:rPr lang="en-US" sz="2400" dirty="0"/>
            </a:br>
            <a:r>
              <a:rPr lang="en-US" sz="2400" dirty="0"/>
              <a:t/>
            </a:r>
            <a:br>
              <a:rPr lang="en-US" sz="2400" dirty="0"/>
            </a:br>
            <a:endParaRPr lang="en-US" sz="2400" dirty="0"/>
          </a:p>
        </p:txBody>
      </p:sp>
      <p:pic>
        <p:nvPicPr>
          <p:cNvPr id="4098" name="Picture 2" descr="https://lh4.googleusercontent.com/J6y6XIRWZdsF6yV4GxX5zD8mhwHDK_BEjVtf2H0-dWo-s-Or3nDcMk0KDlLu5COZbEbm6YLY6nJx8nLwySHBy14zVxQzMJNf6Sy-7vT7t4v05UnTynmaGMG1MX5NxgoQFp-Fir8-_dA"/>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685429" y="697674"/>
            <a:ext cx="2686050" cy="358140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s://lh4.googleusercontent.com/q5WiPL__siujMM3Ka08GHCIIsHjMgd-_zdWGSAvWqC4z307FHZISMZRS9gHmSqri6VwJAVM-G_PkhFsMvtFM7eghASWN-2mVMGi464KAfy01Q0VhBZHqyOpdPCztDMzQVHRyp8V7Wlg"/>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2884590" y="2815440"/>
            <a:ext cx="2686050" cy="3581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479865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427512" y="439387"/>
            <a:ext cx="4714504" cy="5913912"/>
          </a:xfrm>
        </p:spPr>
        <p:txBody>
          <a:bodyPr>
            <a:normAutofit fontScale="92500" lnSpcReduction="20000"/>
          </a:bodyPr>
          <a:lstStyle/>
          <a:p>
            <a:r>
              <a:rPr lang="en-US" sz="1800" b="1" dirty="0"/>
              <a:t>Aniyah </a:t>
            </a:r>
            <a:r>
              <a:rPr lang="en-US" sz="1800" dirty="0"/>
              <a:t>wasn’t identified for PTP/</a:t>
            </a:r>
            <a:r>
              <a:rPr lang="en-US" sz="1800" dirty="0" err="1"/>
              <a:t>Javits</a:t>
            </a:r>
            <a:r>
              <a:rPr lang="en-US" sz="1800" dirty="0"/>
              <a:t> until the middle of first grade. Without this program and the training I’ve received in identification, she might have been overlooked as gifted because she was barely on level in terms of her reading level and her spelling/phonics presented as like a significantly below level student. However, her ability to think deeply, make connections and inferences, use advanced vocabulary, and use her vocal leadership skills truly shows her giftedness. Since being identified, she has grown even more and impresses me daily with her in-depth analysis of anything we read, true interest in current events/issues in the world, and her verbal and written expression to communicate her ideas. She is a student who could have easily slipped through unnoticed by teachers with no Gifted &amp; Talented background, as she is not an all-around high achieving gifted student, but shows excellence in particular areas, instead. </a:t>
            </a:r>
            <a:endParaRPr lang="en-US" sz="1800" b="1" dirty="0"/>
          </a:p>
          <a:p>
            <a:pPr algn="r"/>
            <a:r>
              <a:rPr lang="en-US" dirty="0" smtClean="0"/>
              <a:t>-</a:t>
            </a:r>
            <a:r>
              <a:rPr lang="en-US" dirty="0"/>
              <a:t>Lindsay Dotterweich, GT Endorsed, Project RAP Teacher 2</a:t>
            </a:r>
            <a:r>
              <a:rPr lang="en-US" baseline="30000" dirty="0"/>
              <a:t>nd</a:t>
            </a:r>
            <a:r>
              <a:rPr lang="en-US" dirty="0"/>
              <a:t> </a:t>
            </a:r>
            <a:r>
              <a:rPr lang="en-US" dirty="0" smtClean="0"/>
              <a:t>grade, </a:t>
            </a:r>
            <a:r>
              <a:rPr lang="en-US" dirty="0"/>
              <a:t>Gilmore Lane</a:t>
            </a:r>
          </a:p>
          <a:p>
            <a:endParaRPr lang="en-US" sz="1700" dirty="0"/>
          </a:p>
        </p:txBody>
      </p:sp>
      <p:pic>
        <p:nvPicPr>
          <p:cNvPr id="9" name="Picture Placeholder 8"/>
          <p:cNvPicPr>
            <a:picLocks noGrp="1" noChangeAspect="1"/>
          </p:cNvPicPr>
          <p:nvPr>
            <p:ph type="pic" idx="1"/>
          </p:nvPr>
        </p:nvPicPr>
        <p:blipFill>
          <a:blip r:embed="rId2"/>
          <a:srcRect t="11383" b="11383"/>
          <a:stretch>
            <a:fillRect/>
          </a:stretch>
        </p:blipFill>
        <p:spPr>
          <a:prstGeom prst="rect">
            <a:avLst/>
          </a:prstGeom>
        </p:spPr>
      </p:pic>
    </p:spTree>
    <p:extLst>
      <p:ext uri="{BB962C8B-B14F-4D97-AF65-F5344CB8AC3E}">
        <p14:creationId xmlns:p14="http://schemas.microsoft.com/office/powerpoint/2010/main" val="4985403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half" idx="2"/>
          </p:nvPr>
        </p:nvSpPr>
        <p:spPr>
          <a:xfrm>
            <a:off x="237506" y="320633"/>
            <a:ext cx="4904509" cy="6436426"/>
          </a:xfrm>
        </p:spPr>
        <p:txBody>
          <a:bodyPr>
            <a:normAutofit fontScale="77500" lnSpcReduction="20000"/>
          </a:bodyPr>
          <a:lstStyle/>
          <a:p>
            <a:r>
              <a:rPr lang="en-US" sz="3600" b="1" dirty="0" smtClean="0"/>
              <a:t>Cadence</a:t>
            </a:r>
            <a:r>
              <a:rPr lang="en-US" sz="3600" dirty="0" smtClean="0"/>
              <a:t> is a very strong reader, but is a low-average math student who does not perform well on MAP Test. I would not have identified her if it had not been for Project RAP. I used to think that students had to be high in all areas to be considered gifted. This year I have been pulling her with my enrichment group, and she has over-performed every time. Her math skills have even developed. </a:t>
            </a:r>
          </a:p>
          <a:p>
            <a:endParaRPr lang="en-US" dirty="0"/>
          </a:p>
        </p:txBody>
      </p:sp>
      <p:sp>
        <p:nvSpPr>
          <p:cNvPr id="10" name="Rectangle 9"/>
          <p:cNvSpPr/>
          <p:nvPr/>
        </p:nvSpPr>
        <p:spPr>
          <a:xfrm>
            <a:off x="380010" y="5867400"/>
            <a:ext cx="4199610" cy="553998"/>
          </a:xfrm>
          <a:prstGeom prst="rect">
            <a:avLst/>
          </a:prstGeom>
        </p:spPr>
        <p:txBody>
          <a:bodyPr wrap="square">
            <a:spAutoFit/>
          </a:bodyPr>
          <a:lstStyle/>
          <a:p>
            <a:pPr algn="r"/>
            <a:r>
              <a:rPr lang="en-US" sz="1500" dirty="0"/>
              <a:t>- </a:t>
            </a:r>
            <a:r>
              <a:rPr lang="en-US" sz="1500" dirty="0" smtClean="0"/>
              <a:t>Leanna Jones, </a:t>
            </a:r>
            <a:r>
              <a:rPr lang="en-US" sz="1500" dirty="0"/>
              <a:t>Project RAP Teacher </a:t>
            </a:r>
            <a:r>
              <a:rPr lang="en-US" sz="1500" dirty="0" smtClean="0"/>
              <a:t>1</a:t>
            </a:r>
            <a:r>
              <a:rPr lang="en-US" sz="1500" baseline="30000" dirty="0" smtClean="0"/>
              <a:t>st</a:t>
            </a:r>
            <a:r>
              <a:rPr lang="en-US" sz="1500" dirty="0" smtClean="0"/>
              <a:t>  grade, Watson Lane</a:t>
            </a:r>
            <a:endParaRPr lang="en-US" sz="1500" dirty="0"/>
          </a:p>
        </p:txBody>
      </p:sp>
      <p:pic>
        <p:nvPicPr>
          <p:cNvPr id="14" name="Picture Placeholder 13"/>
          <p:cNvPicPr>
            <a:picLocks noGrp="1" noChangeAspect="1"/>
          </p:cNvPicPr>
          <p:nvPr>
            <p:ph type="pic" idx="1"/>
          </p:nvPr>
        </p:nvPicPr>
        <p:blipFill>
          <a:blip r:embed="rId2"/>
          <a:srcRect t="11371" b="11371"/>
          <a:stretch>
            <a:fillRect/>
          </a:stretch>
        </p:blipFill>
        <p:spPr>
          <a:prstGeom prst="rect">
            <a:avLst/>
          </a:prstGeom>
        </p:spPr>
      </p:pic>
    </p:spTree>
    <p:extLst>
      <p:ext uri="{BB962C8B-B14F-4D97-AF65-F5344CB8AC3E}">
        <p14:creationId xmlns:p14="http://schemas.microsoft.com/office/powerpoint/2010/main" val="46336133"/>
      </p:ext>
    </p:extLst>
  </p:cSld>
  <p:clrMapOvr>
    <a:masterClrMapping/>
  </p:clrMapOvr>
</p:sld>
</file>

<file path=ppt/theme/theme1.xml><?xml version="1.0" encoding="utf-8"?>
<a:theme xmlns:a="http://schemas.openxmlformats.org/drawingml/2006/main" name="Crop">
  <a:themeElements>
    <a:clrScheme name="Crop">
      <a:dk1>
        <a:sysClr val="windowText" lastClr="000000"/>
      </a:dk1>
      <a:lt1>
        <a:sysClr val="window" lastClr="FFFFFF"/>
      </a:lt1>
      <a:dk2>
        <a:srgbClr val="1A2E40"/>
      </a:dk2>
      <a:lt2>
        <a:srgbClr val="EBE7DD"/>
      </a:lt2>
      <a:accent1>
        <a:srgbClr val="69A1AB"/>
      </a:accent1>
      <a:accent2>
        <a:srgbClr val="F2C418"/>
      </a:accent2>
      <a:accent3>
        <a:srgbClr val="87492C"/>
      </a:accent3>
      <a:accent4>
        <a:srgbClr val="4A845E"/>
      </a:accent4>
      <a:accent5>
        <a:srgbClr val="DC9528"/>
      </a:accent5>
      <a:accent6>
        <a:srgbClr val="9A5D78"/>
      </a:accent6>
      <a:hlink>
        <a:srgbClr val="66C8E3"/>
      </a:hlink>
      <a:folHlink>
        <a:srgbClr val="B162A1"/>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17F9D331-421E-442F-B033-AF5B21A4485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TM10001105[[fn=Crop]]</Template>
  <TotalTime>1817</TotalTime>
  <Words>1742</Words>
  <Application>Microsoft Office PowerPoint</Application>
  <PresentationFormat>Widescreen</PresentationFormat>
  <Paragraphs>84</Paragraphs>
  <Slides>34</Slides>
  <Notes>7</Notes>
  <HiddenSlides>0</HiddenSlides>
  <MMClips>1</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34</vt:i4>
      </vt:variant>
    </vt:vector>
  </HeadingPairs>
  <TitlesOfParts>
    <vt:vector size="37" baseType="lpstr">
      <vt:lpstr>Calibri</vt:lpstr>
      <vt:lpstr>Franklin Gothic Book</vt:lpstr>
      <vt:lpstr>Crop</vt:lpstr>
      <vt:lpstr>Project rap: Sustaining the vision</vt:lpstr>
      <vt:lpstr>Agenda</vt:lpstr>
      <vt:lpstr>WHAS 11: Local Program Helping to Close the Achievement Gap</vt:lpstr>
      <vt:lpstr>What’s working?</vt:lpstr>
      <vt:lpstr>PowerPoint Presentation</vt:lpstr>
      <vt:lpstr>PowerPoint Presentation</vt:lpstr>
      <vt:lpstr>Dominic is one of those students who was at risk of not being identified due to behavior issues in the classroom. Because of the opportunities that Project RAP has offered him, he has exhibited a great amount of success and has made extraordinary gains, in math particularly.  Differentiated activities, along with being allowed to make choices of how to demonstrate his learning have increased his motivation, as well as his confidence. Without Project RAP, Dominic most likely would have fallen through the cracks and not reached his full potential as a learner.  -- Morgan Terry, GT Endorsed, Project RAP Teacher 3rd Grade, King   </vt:lpstr>
      <vt:lpstr>PowerPoint Presentation</vt:lpstr>
      <vt:lpstr>PowerPoint Presentation</vt:lpstr>
      <vt:lpstr>Project RAP has trained us to look for gifted characteristics and not just test scores.  Frida would have never been chosen for PTP because she wasn’t testing well. Placing her in the correct cluster group and giving her resource time has allowed Frida to really blossom as a learner.  She definitely thinks outside the box. She was one of the few students who could get her toothpicks and marshmallows to hold a shape. </vt:lpstr>
      <vt:lpstr>PowerPoint Presentation</vt:lpstr>
      <vt:lpstr>Demarco has made sensational progress this year! By identifying him to be in a cluster group, he has stepped out of his comfort zone, has more confidence in his abilities, and is a powerful leader in our classroom. I know that Demarco has a bright future ahead of him and will continue to do amazing things through Project RAP!” .. </vt:lpstr>
      <vt:lpstr>PowerPoint Presentation</vt:lpstr>
      <vt:lpstr>Harrison entered school in 2016 "ready for kindergarten," according to his BRIGANCE readiness screening. His performance was commensurate with his average peers, and he tended to acquire new skills quickly.  At the end of his kindergarten year, his Spring 2017 MAP score in reading was a 155, placing him in the 40th percentile. Harrison is an active thinker  and is highly motivated to succeed in school.  Parent advocacy, as well as his creativity and social skills, among other identifiers, indicated that he should be referred for Project RAP, and so he was placed in the cluster group.  In first grade, his class included many identified students, and he was placed in various groups with his RAP peers.  He developed a friendship with one of the highest academically achieving students in the class, which further motivated his high level thinking and drive for academic success.  He is currently finishing 1st grade with a Spring 2018 MAP score in reading of a 184, placing him in the 67th percentile.  His leap from the 40th to the 67th percentile in reading over the course of one school year serves as one piece of evidence which demonstrates the importance and strength of cluster grouping. </vt:lpstr>
      <vt:lpstr>PowerPoint Presentation</vt:lpstr>
      <vt:lpstr>PowerPoint Presentation</vt:lpstr>
      <vt:lpstr>Project RAP has given King a wealth of resources to help differentiate lessons for our students.  The lessons provided have been super engaging and hands-on, which really appeals to our students.</vt:lpstr>
      <vt:lpstr>PowerPoint Presentation</vt:lpstr>
      <vt:lpstr>What’s working?</vt:lpstr>
      <vt:lpstr>What’s working?</vt:lpstr>
      <vt:lpstr>What do you want to sustain?</vt:lpstr>
      <vt:lpstr>PowerPoint Presentation</vt:lpstr>
      <vt:lpstr>The importance of policy and procedure</vt:lpstr>
      <vt:lpstr>PowerPoint Presentation</vt:lpstr>
      <vt:lpstr>Sustainability plan</vt:lpstr>
      <vt:lpstr>PowerPoint Presentation</vt:lpstr>
      <vt:lpstr>Future plans for sustaining the vision</vt:lpstr>
      <vt:lpstr>Sample plans</vt:lpstr>
      <vt:lpstr>PowerPoint Presentation</vt:lpstr>
      <vt:lpstr>PowerPoint Presentation</vt:lpstr>
      <vt:lpstr>PowerPoint Presentation</vt:lpstr>
      <vt:lpstr>PowerPoint Presentation</vt:lpstr>
      <vt:lpstr>PowerPoint Presentation</vt:lpstr>
      <vt:lpstr>https://www.wku.edu/ gifted/rap/professional-development.php</vt:lpstr>
    </vt:vector>
  </TitlesOfParts>
  <Company>Western Kentucky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Harness the Power of ParentS: Delivering Professional Development for Parents</dc:title>
  <dc:creator>Breedlove, Lynette</dc:creator>
  <cp:lastModifiedBy>Inman, Tracy</cp:lastModifiedBy>
  <cp:revision>70</cp:revision>
  <dcterms:created xsi:type="dcterms:W3CDTF">2017-11-27T00:06:26Z</dcterms:created>
  <dcterms:modified xsi:type="dcterms:W3CDTF">2018-05-03T18:14:54Z</dcterms:modified>
</cp:coreProperties>
</file>